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75" r:id="rId2"/>
  </p:sldMasterIdLst>
  <p:notesMasterIdLst>
    <p:notesMasterId r:id="rId60"/>
  </p:notesMasterIdLst>
  <p:sldIdLst>
    <p:sldId id="306" r:id="rId3"/>
    <p:sldId id="519" r:id="rId4"/>
    <p:sldId id="516" r:id="rId5"/>
    <p:sldId id="517" r:id="rId6"/>
    <p:sldId id="518" r:id="rId7"/>
    <p:sldId id="443" r:id="rId8"/>
    <p:sldId id="444" r:id="rId9"/>
    <p:sldId id="445" r:id="rId10"/>
    <p:sldId id="446" r:id="rId11"/>
    <p:sldId id="449" r:id="rId12"/>
    <p:sldId id="447" r:id="rId13"/>
    <p:sldId id="448" r:id="rId14"/>
    <p:sldId id="450" r:id="rId15"/>
    <p:sldId id="451" r:id="rId16"/>
    <p:sldId id="452" r:id="rId17"/>
    <p:sldId id="453" r:id="rId18"/>
    <p:sldId id="463" r:id="rId19"/>
    <p:sldId id="464" r:id="rId20"/>
    <p:sldId id="465" r:id="rId21"/>
    <p:sldId id="466" r:id="rId22"/>
    <p:sldId id="467" r:id="rId23"/>
    <p:sldId id="468" r:id="rId24"/>
    <p:sldId id="481" r:id="rId25"/>
    <p:sldId id="469" r:id="rId26"/>
    <p:sldId id="470" r:id="rId27"/>
    <p:sldId id="482" r:id="rId28"/>
    <p:sldId id="483" r:id="rId29"/>
    <p:sldId id="484" r:id="rId30"/>
    <p:sldId id="485" r:id="rId31"/>
    <p:sldId id="487" r:id="rId32"/>
    <p:sldId id="488" r:id="rId33"/>
    <p:sldId id="515" r:id="rId34"/>
    <p:sldId id="489" r:id="rId35"/>
    <p:sldId id="490" r:id="rId36"/>
    <p:sldId id="492" r:id="rId37"/>
    <p:sldId id="493" r:id="rId38"/>
    <p:sldId id="494" r:id="rId39"/>
    <p:sldId id="495" r:id="rId40"/>
    <p:sldId id="496" r:id="rId41"/>
    <p:sldId id="497" r:id="rId42"/>
    <p:sldId id="498" r:id="rId43"/>
    <p:sldId id="499" r:id="rId44"/>
    <p:sldId id="500" r:id="rId45"/>
    <p:sldId id="502" r:id="rId46"/>
    <p:sldId id="503" r:id="rId47"/>
    <p:sldId id="504" r:id="rId48"/>
    <p:sldId id="505" r:id="rId49"/>
    <p:sldId id="506" r:id="rId50"/>
    <p:sldId id="507" r:id="rId51"/>
    <p:sldId id="508" r:id="rId52"/>
    <p:sldId id="509" r:id="rId53"/>
    <p:sldId id="510" r:id="rId54"/>
    <p:sldId id="511" r:id="rId55"/>
    <p:sldId id="512" r:id="rId56"/>
    <p:sldId id="513" r:id="rId57"/>
    <p:sldId id="514" r:id="rId58"/>
    <p:sldId id="501" r:id="rId59"/>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Lucida Console" pitchFamily="49" charset="0"/>
        <a:ea typeface="+mn-ea"/>
        <a:cs typeface="+mn-cs"/>
      </a:defRPr>
    </a:lvl1pPr>
    <a:lvl2pPr marL="457200" algn="l" rtl="0" fontAlgn="base">
      <a:spcBef>
        <a:spcPct val="0"/>
      </a:spcBef>
      <a:spcAft>
        <a:spcPct val="0"/>
      </a:spcAft>
      <a:defRPr kern="1200">
        <a:solidFill>
          <a:schemeClr val="tx1"/>
        </a:solidFill>
        <a:latin typeface="Lucida Console" pitchFamily="49" charset="0"/>
        <a:ea typeface="+mn-ea"/>
        <a:cs typeface="+mn-cs"/>
      </a:defRPr>
    </a:lvl2pPr>
    <a:lvl3pPr marL="914400" algn="l" rtl="0" fontAlgn="base">
      <a:spcBef>
        <a:spcPct val="0"/>
      </a:spcBef>
      <a:spcAft>
        <a:spcPct val="0"/>
      </a:spcAft>
      <a:defRPr kern="1200">
        <a:solidFill>
          <a:schemeClr val="tx1"/>
        </a:solidFill>
        <a:latin typeface="Lucida Console" pitchFamily="49" charset="0"/>
        <a:ea typeface="+mn-ea"/>
        <a:cs typeface="+mn-cs"/>
      </a:defRPr>
    </a:lvl3pPr>
    <a:lvl4pPr marL="1371600" algn="l" rtl="0" fontAlgn="base">
      <a:spcBef>
        <a:spcPct val="0"/>
      </a:spcBef>
      <a:spcAft>
        <a:spcPct val="0"/>
      </a:spcAft>
      <a:defRPr kern="1200">
        <a:solidFill>
          <a:schemeClr val="tx1"/>
        </a:solidFill>
        <a:latin typeface="Lucida Console" pitchFamily="49" charset="0"/>
        <a:ea typeface="+mn-ea"/>
        <a:cs typeface="+mn-cs"/>
      </a:defRPr>
    </a:lvl4pPr>
    <a:lvl5pPr marL="1828800" algn="l" rtl="0" fontAlgn="base">
      <a:spcBef>
        <a:spcPct val="0"/>
      </a:spcBef>
      <a:spcAft>
        <a:spcPct val="0"/>
      </a:spcAft>
      <a:defRPr kern="1200">
        <a:solidFill>
          <a:schemeClr val="tx1"/>
        </a:solidFill>
        <a:latin typeface="Lucida Console" pitchFamily="49" charset="0"/>
        <a:ea typeface="+mn-ea"/>
        <a:cs typeface="+mn-cs"/>
      </a:defRPr>
    </a:lvl5pPr>
    <a:lvl6pPr marL="2286000" algn="l" defTabSz="914400" rtl="0" eaLnBrk="1" latinLnBrk="0" hangingPunct="1">
      <a:defRPr kern="1200">
        <a:solidFill>
          <a:schemeClr val="tx1"/>
        </a:solidFill>
        <a:latin typeface="Lucida Console" pitchFamily="49" charset="0"/>
        <a:ea typeface="+mn-ea"/>
        <a:cs typeface="+mn-cs"/>
      </a:defRPr>
    </a:lvl6pPr>
    <a:lvl7pPr marL="2743200" algn="l" defTabSz="914400" rtl="0" eaLnBrk="1" latinLnBrk="0" hangingPunct="1">
      <a:defRPr kern="1200">
        <a:solidFill>
          <a:schemeClr val="tx1"/>
        </a:solidFill>
        <a:latin typeface="Lucida Console" pitchFamily="49" charset="0"/>
        <a:ea typeface="+mn-ea"/>
        <a:cs typeface="+mn-cs"/>
      </a:defRPr>
    </a:lvl7pPr>
    <a:lvl8pPr marL="3200400" algn="l" defTabSz="914400" rtl="0" eaLnBrk="1" latinLnBrk="0" hangingPunct="1">
      <a:defRPr kern="1200">
        <a:solidFill>
          <a:schemeClr val="tx1"/>
        </a:solidFill>
        <a:latin typeface="Lucida Console" pitchFamily="49" charset="0"/>
        <a:ea typeface="+mn-ea"/>
        <a:cs typeface="+mn-cs"/>
      </a:defRPr>
    </a:lvl8pPr>
    <a:lvl9pPr marL="3657600" algn="l" defTabSz="914400" rtl="0" eaLnBrk="1" latinLnBrk="0" hangingPunct="1">
      <a:defRPr kern="1200">
        <a:solidFill>
          <a:schemeClr val="tx1"/>
        </a:solidFill>
        <a:latin typeface="Lucida Console"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6699FF"/>
    <a:srgbClr val="FFCC00"/>
    <a:srgbClr val="FFFF00"/>
    <a:srgbClr val="FF00FF"/>
    <a:srgbClr val="00FFFF"/>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6482" autoAdjust="0"/>
  </p:normalViewPr>
  <p:slideViewPr>
    <p:cSldViewPr>
      <p:cViewPr>
        <p:scale>
          <a:sx n="80" d="100"/>
          <a:sy n="80" d="100"/>
        </p:scale>
        <p:origin x="-4248" y="-19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9635" name="Rectangle 3"/>
          <p:cNvSpPr>
            <a:spLocks noGrp="1" noChangeArrowheads="1"/>
          </p:cNvSpPr>
          <p:nvPr>
            <p:ph type="dt" idx="1"/>
          </p:nvPr>
        </p:nvSpPr>
        <p:spPr bwMode="auto">
          <a:xfrm>
            <a:off x="3850443"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79768" y="4690269"/>
            <a:ext cx="5438140"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Klepnutím lze upravit styly předlohy textu.</a:t>
            </a:r>
          </a:p>
          <a:p>
            <a:pPr lvl="1"/>
            <a:r>
              <a:rPr lang="en-US" noProof="0" smtClean="0"/>
              <a:t>Druhá úroveň</a:t>
            </a:r>
          </a:p>
          <a:p>
            <a:pPr lvl="2"/>
            <a:r>
              <a:rPr lang="en-US" noProof="0" smtClean="0"/>
              <a:t>Třetí úroveň</a:t>
            </a:r>
          </a:p>
          <a:p>
            <a:pPr lvl="3"/>
            <a:r>
              <a:rPr lang="en-US" noProof="0" smtClean="0"/>
              <a:t>Čtvrtá úroveň</a:t>
            </a:r>
          </a:p>
          <a:p>
            <a:pPr lvl="4"/>
            <a:r>
              <a:rPr lang="en-US" noProof="0" smtClean="0"/>
              <a:t>Pátá úroveň</a:t>
            </a:r>
          </a:p>
        </p:txBody>
      </p:sp>
      <p:sp>
        <p:nvSpPr>
          <p:cNvPr id="69638" name="Rectangle 6"/>
          <p:cNvSpPr>
            <a:spLocks noGrp="1" noChangeArrowheads="1"/>
          </p:cNvSpPr>
          <p:nvPr>
            <p:ph type="ftr" sz="quarter" idx="4"/>
          </p:nvPr>
        </p:nvSpPr>
        <p:spPr bwMode="auto">
          <a:xfrm>
            <a:off x="0"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850443"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193184A-B19B-4B8E-9E7D-76FD5B3FD12F}" type="slidenum">
              <a:rPr lang="en-US"/>
              <a:pPr>
                <a:defRPr/>
              </a:pPr>
              <a:t>‹#›</a:t>
            </a:fld>
            <a:endParaRPr lang="en-US"/>
          </a:p>
        </p:txBody>
      </p:sp>
    </p:spTree>
    <p:extLst>
      <p:ext uri="{BB962C8B-B14F-4D97-AF65-F5344CB8AC3E}">
        <p14:creationId xmlns="" xmlns:p14="http://schemas.microsoft.com/office/powerpoint/2010/main" val="3761668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39800" y="747713"/>
            <a:ext cx="4918075" cy="3689350"/>
          </a:xfrm>
          <a:ln cap="flat"/>
        </p:spPr>
      </p:sp>
      <p:sp>
        <p:nvSpPr>
          <p:cNvPr id="665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FFD011-EAFC-46FF-BD79-9293FAB85F5F}" type="slidenum">
              <a:rPr lang="en-US" smtClean="0">
                <a:solidFill>
                  <a:prstClr val="black"/>
                </a:solidFill>
              </a:rPr>
              <a:pPr/>
              <a:t>47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60418" name="Rectangle 2"/>
          <p:cNvSpPr>
            <a:spLocks noGrp="1" noChangeArrowheads="1"/>
          </p:cNvSpPr>
          <p:nvPr>
            <p:ph type="ctrTitle"/>
          </p:nvPr>
        </p:nvSpPr>
        <p:spPr>
          <a:xfrm>
            <a:off x="914400" y="1524000"/>
            <a:ext cx="7623175" cy="1752600"/>
          </a:xfrm>
        </p:spPr>
        <p:txBody>
          <a:bodyPr/>
          <a:lstStyle>
            <a:lvl1pPr>
              <a:defRPr sz="3600"/>
            </a:lvl1pPr>
          </a:lstStyle>
          <a:p>
            <a:r>
              <a:rPr lang="en-US" altLang="en-US"/>
              <a:t>Klepnutím lze upravit styl předlohy nadpisů.</a:t>
            </a:r>
          </a:p>
        </p:txBody>
      </p:sp>
      <p:sp>
        <p:nvSpPr>
          <p:cNvPr id="604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200"/>
            </a:lvl1pPr>
          </a:lstStyle>
          <a:p>
            <a:r>
              <a:rPr lang="en-US" altLang="en-US"/>
              <a:t>Klepnutím lze upravit styl předlohy podnadpisů.</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r>
              <a:rPr lang="en-US" altLang="en-US" smtClean="0"/>
              <a:t>PG III (NPGR010) - J. Křivánek 2012</a:t>
            </a: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173736DA-9EC8-4C5D-A819-DF8025DE5133}"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2012</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739E66-8862-4318-8FCC-B36EF010FB0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2012</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30C687D-0553-4E8F-B50D-778393E69359}"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2012</a:t>
            </a: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52F8B706-0ACD-40B3-AB95-4E5D869EDC98}"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2012</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2B0EFF5-42FE-4857-86A7-726EDF73FA87}"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2012</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FD136D-F7F6-4687-8AF5-8DD3B44F6925}"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2012</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CB31B0E-0D36-48F6-8B83-9FB9BC865C7D}"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2012</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5D4DDC-3877-46A6-ADFA-63D64A866183}"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2012</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BF24B9-7C0C-4B4F-82A6-2E812FE33BDA}"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363399A5-7D58-400F-8222-FEFF6E9CA5C1}" type="slidenum">
              <a:rPr lang="en-US">
                <a:solidFill>
                  <a:srgbClr val="FFFFFF"/>
                </a:solidFill>
              </a:rPr>
              <a:pPr>
                <a:defRPr/>
              </a:pPr>
              <a:t>‹#›</a:t>
            </a:fld>
            <a:endParaRPr lang="en-US" dirty="0">
              <a:solidFill>
                <a:srgbClr val="FFFFFF"/>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050246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sldNum" sz="quarter" idx="11"/>
          </p:nvPr>
        </p:nvSpPr>
        <p:spPr>
          <a:xfrm>
            <a:off x="7010400" y="6477000"/>
            <a:ext cx="2133600" cy="381000"/>
          </a:xfrm>
          <a:ln/>
        </p:spPr>
        <p:txBody>
          <a:bodyPr/>
          <a:lstStyle>
            <a:lvl1pPr>
              <a:defRPr/>
            </a:lvl1pPr>
          </a:lstStyle>
          <a:p>
            <a:pPr>
              <a:defRPr/>
            </a:pPr>
            <a:fld id="{436069EF-2218-4AB1-8D37-562BB864C219}" type="slidenum">
              <a:rPr lang="en-US">
                <a:solidFill>
                  <a:srgbClr val="FFFFFF"/>
                </a:solidFill>
              </a:rPr>
              <a:pPr>
                <a:defRPr/>
              </a:pPr>
              <a:t>‹#›</a:t>
            </a:fld>
            <a:endParaRPr lang="en-US" dirty="0">
              <a:solidFill>
                <a:srgbClr val="FFFFFF"/>
              </a:solidFill>
            </a:endParaRPr>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25892879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2012</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494967-73EE-4A75-A827-47B02327E019}"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A9A68F69-5FF7-484D-A0E9-376D606C2711}"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1566009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14425"/>
            <a:ext cx="4038600"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4425"/>
            <a:ext cx="4038600"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r>
              <a:rPr lang="en-US" smtClean="0">
                <a:solidFill>
                  <a:srgbClr val="FFFFFF"/>
                </a:solidFill>
                <a:latin typeface="Arial" charset="0"/>
              </a:rPr>
              <a:t>PG III (NPGR010) - J. Křivánek 2012</a:t>
            </a:r>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A5BB768F-2CCD-412A-8D63-012715D3E4D1}" type="slidenum">
              <a:rPr lang="en-US">
                <a:solidFill>
                  <a:srgbClr val="FFFFFF"/>
                </a:solidFill>
              </a:rPr>
              <a:pPr>
                <a:defRPr/>
              </a:pPr>
              <a:t>‹#›</a:t>
            </a:fld>
            <a:endParaRPr lang="en-US" dirty="0">
              <a:solidFill>
                <a:srgbClr val="FFFFFF"/>
              </a:solidFill>
            </a:endParaRPr>
          </a:p>
        </p:txBody>
      </p:sp>
    </p:spTree>
    <p:extLst>
      <p:ext uri="{BB962C8B-B14F-4D97-AF65-F5344CB8AC3E}">
        <p14:creationId xmlns="" xmlns:p14="http://schemas.microsoft.com/office/powerpoint/2010/main" val="25437291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r>
              <a:rPr lang="en-US" smtClean="0">
                <a:solidFill>
                  <a:srgbClr val="FFFFFF"/>
                </a:solidFill>
                <a:latin typeface="Arial" charset="0"/>
              </a:rPr>
              <a:t>PG III (NPGR010) - J. Křivánek 2012</a:t>
            </a:r>
            <a:endParaRPr lang="en-US">
              <a:solidFill>
                <a:srgbClr val="FFFFFF"/>
              </a:solidFill>
              <a:latin typeface="Arial" charset="0"/>
            </a:endParaRPr>
          </a:p>
        </p:txBody>
      </p:sp>
      <p:sp>
        <p:nvSpPr>
          <p:cNvPr id="9" name="Slide Number Placeholder 8"/>
          <p:cNvSpPr>
            <a:spLocks noGrp="1"/>
          </p:cNvSpPr>
          <p:nvPr>
            <p:ph type="sldNum" sz="quarter" idx="12"/>
          </p:nvPr>
        </p:nvSpPr>
        <p:spPr>
          <a:xfrm>
            <a:off x="6553200" y="6245225"/>
            <a:ext cx="2133600" cy="477838"/>
          </a:xfrm>
        </p:spPr>
        <p:txBody>
          <a:bodyPr/>
          <a:lstStyle>
            <a:lvl1pPr>
              <a:defRPr smtClean="0"/>
            </a:lvl1pPr>
          </a:lstStyle>
          <a:p>
            <a:pPr>
              <a:defRPr/>
            </a:pPr>
            <a:fld id="{B3802E0E-C0A4-44B8-8995-DE92B8A82086}"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156163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r>
              <a:rPr lang="en-US" smtClean="0">
                <a:solidFill>
                  <a:srgbClr val="FFFFFF"/>
                </a:solidFill>
                <a:latin typeface="Arial" charset="0"/>
              </a:rPr>
              <a:t>PG III (NPGR010) - J. Křivánek 2012</a:t>
            </a:r>
            <a:endParaRPr lang="en-US">
              <a:solidFill>
                <a:srgbClr val="FFFFFF"/>
              </a:solidFill>
              <a:latin typeface="Arial" charset="0"/>
            </a:endParaRPr>
          </a:p>
        </p:txBody>
      </p:sp>
      <p:sp>
        <p:nvSpPr>
          <p:cNvPr id="5" name="Slide Number Placeholder 4"/>
          <p:cNvSpPr>
            <a:spLocks noGrp="1"/>
          </p:cNvSpPr>
          <p:nvPr>
            <p:ph type="sldNum" sz="quarter" idx="12"/>
          </p:nvPr>
        </p:nvSpPr>
        <p:spPr>
          <a:xfrm>
            <a:off x="6553200" y="6245225"/>
            <a:ext cx="2133600" cy="477838"/>
          </a:xfrm>
        </p:spPr>
        <p:txBody>
          <a:bodyPr/>
          <a:lstStyle>
            <a:lvl1pPr>
              <a:defRPr smtClean="0"/>
            </a:lvl1pPr>
          </a:lstStyle>
          <a:p>
            <a:pPr>
              <a:defRPr/>
            </a:pPr>
            <a:fld id="{CA91CD84-6A4F-4F23-96C6-1BABBB692B31}"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2279342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Slide Number Placeholder 3"/>
          <p:cNvSpPr>
            <a:spLocks noGrp="1"/>
          </p:cNvSpPr>
          <p:nvPr>
            <p:ph type="sldNum" sz="quarter" idx="11"/>
          </p:nvPr>
        </p:nvSpPr>
        <p:spPr/>
        <p:txBody>
          <a:bodyPr/>
          <a:lstStyle>
            <a:lvl1pPr>
              <a:defRPr sz="2400"/>
            </a:lvl1pPr>
          </a:lstStyle>
          <a:p>
            <a:fld id="{E0F7D031-70D9-4E45-88E6-1A0BFBF386D9}"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967918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r>
              <a:rPr lang="en-US" smtClean="0">
                <a:solidFill>
                  <a:srgbClr val="FFFFFF"/>
                </a:solidFill>
                <a:latin typeface="Arial" charset="0"/>
              </a:rPr>
              <a:t>PG III (NPGR010) - J. Křivánek 2012</a:t>
            </a:r>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6D3BC5B2-31F5-4DE1-9862-1A1E526885D7}"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2885757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r>
              <a:rPr lang="en-US" smtClean="0">
                <a:solidFill>
                  <a:srgbClr val="FFFFFF"/>
                </a:solidFill>
                <a:latin typeface="Arial" charset="0"/>
              </a:rPr>
              <a:t>PG III (NPGR010) - J. Křivánek 2012</a:t>
            </a:r>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FDDE6B8C-A290-4B34-8AF7-26629CACCE2C}"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1297404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r>
              <a:rPr lang="en-US" smtClean="0">
                <a:solidFill>
                  <a:srgbClr val="FFFFFF"/>
                </a:solidFill>
                <a:latin typeface="Arial" charset="0"/>
              </a:rPr>
              <a:t>PG III (NPGR010) - J. Křivánek 2012</a:t>
            </a:r>
            <a:endParaRPr lang="en-US">
              <a:solidFill>
                <a:srgbClr val="FFFFFF"/>
              </a:solidFill>
              <a:latin typeface="Arial" charset="0"/>
            </a:endParaRPr>
          </a:p>
        </p:txBody>
      </p:sp>
      <p:sp>
        <p:nvSpPr>
          <p:cNvPr id="6" name="Slide Number Placeholder 5"/>
          <p:cNvSpPr>
            <a:spLocks noGrp="1"/>
          </p:cNvSpPr>
          <p:nvPr>
            <p:ph type="sldNum" sz="quarter" idx="12"/>
          </p:nvPr>
        </p:nvSpPr>
        <p:spPr>
          <a:xfrm>
            <a:off x="6553200" y="6245225"/>
            <a:ext cx="2133600" cy="477838"/>
          </a:xfrm>
        </p:spPr>
        <p:txBody>
          <a:bodyPr/>
          <a:lstStyle>
            <a:lvl1pPr>
              <a:defRPr smtClean="0"/>
            </a:lvl1pPr>
          </a:lstStyle>
          <a:p>
            <a:pPr>
              <a:defRPr/>
            </a:pPr>
            <a:fld id="{50C64734-04E5-4469-84B3-FDA2A4F2596B}"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2776720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5725"/>
            <a:ext cx="2057400" cy="6040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5725"/>
            <a:ext cx="6019800" cy="6040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r>
              <a:rPr lang="en-US" smtClean="0">
                <a:solidFill>
                  <a:srgbClr val="FFFFFF"/>
                </a:solidFill>
                <a:latin typeface="Arial" charset="0"/>
              </a:rPr>
              <a:t>PG III (NPGR010) - J. Křivánek 2012</a:t>
            </a:r>
            <a:endParaRPr lang="en-US">
              <a:solidFill>
                <a:srgbClr val="FFFFFF"/>
              </a:solidFill>
              <a:latin typeface="Arial" charset="0"/>
            </a:endParaRPr>
          </a:p>
        </p:txBody>
      </p:sp>
      <p:sp>
        <p:nvSpPr>
          <p:cNvPr id="6" name="Slide Number Placeholder 5"/>
          <p:cNvSpPr>
            <a:spLocks noGrp="1"/>
          </p:cNvSpPr>
          <p:nvPr>
            <p:ph type="sldNum" sz="quarter" idx="12"/>
          </p:nvPr>
        </p:nvSpPr>
        <p:spPr>
          <a:xfrm>
            <a:off x="6553200" y="6245225"/>
            <a:ext cx="2133600" cy="477838"/>
          </a:xfrm>
        </p:spPr>
        <p:txBody>
          <a:bodyPr/>
          <a:lstStyle>
            <a:lvl1pPr>
              <a:defRPr smtClean="0"/>
            </a:lvl1pPr>
          </a:lstStyle>
          <a:p>
            <a:pPr>
              <a:defRPr/>
            </a:pPr>
            <a:fld id="{D78FABDB-0B8B-4DCD-84FD-A21B9084C91A}"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1957118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7838"/>
          </a:xfrm>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a:xfrm>
            <a:off x="6492875" y="136525"/>
            <a:ext cx="2133600" cy="477838"/>
          </a:xfrm>
        </p:spPr>
        <p:txBody>
          <a:bodyPr/>
          <a:lstStyle>
            <a:lvl1pPr>
              <a:defRPr/>
            </a:lvl1pPr>
          </a:lstStyle>
          <a:p>
            <a:pPr>
              <a:defRPr/>
            </a:pPr>
            <a:fld id="{33C24DBB-35FA-49B5-8947-2950E366E0B9}"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2491431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2012</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ADD9CE-F701-461C-B89C-FFB430199842}" type="slidenum">
              <a:rPr lang="en-US" altLang="en-US"/>
              <a:pPr>
                <a:defRPr/>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srgbClr val="FFFFFF"/>
              </a:solidFill>
            </a:endParaRPr>
          </a:p>
        </p:txBody>
      </p:sp>
      <p:sp>
        <p:nvSpPr>
          <p:cNvPr id="4" name="Slide Number Placeholder 3"/>
          <p:cNvSpPr>
            <a:spLocks noGrp="1"/>
          </p:cNvSpPr>
          <p:nvPr>
            <p:ph type="sldNum" sz="quarter" idx="11"/>
          </p:nvPr>
        </p:nvSpPr>
        <p:spPr/>
        <p:txBody>
          <a:bodyPr/>
          <a:lstStyle/>
          <a:p>
            <a:pPr>
              <a:defRPr/>
            </a:pPr>
            <a:fld id="{D5665FD8-4E9E-4973-B34D-EF03A9487E5B}"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60836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2012</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7704892-885C-4952-AB7F-4033DB814728}"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2012</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B174B3E-777B-4A0F-8CA0-7C90F9FFFC87}"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2012</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E484AC6-BBE4-40F9-8123-1EEF9B763C30}"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2012</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376B09E-6C07-4E8D-8FFB-2A03C4B2BCBE}"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2012</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CD81A3E-06ED-4858-9E95-C47F753CD7E4}"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2012</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CF1E95-6F33-49A8-81B6-573098CE387D}"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 předlohy nadpisů.</a:t>
            </a:r>
          </a:p>
        </p:txBody>
      </p:sp>
      <p:sp>
        <p:nvSpPr>
          <p:cNvPr id="1638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styly předlohy textu.</a:t>
            </a:r>
          </a:p>
          <a:p>
            <a:pPr lvl="1"/>
            <a:r>
              <a:rPr lang="en-US" altLang="en-US" smtClean="0"/>
              <a:t>Druhá úroveň</a:t>
            </a:r>
          </a:p>
          <a:p>
            <a:pPr lvl="2"/>
            <a:r>
              <a:rPr lang="en-US" altLang="en-US" smtClean="0"/>
              <a:t>Třetí úroveň</a:t>
            </a:r>
          </a:p>
          <a:p>
            <a:pPr lvl="3"/>
            <a:r>
              <a:rPr lang="en-US" altLang="en-US" smtClean="0"/>
              <a:t>Čtvrtá úroveň</a:t>
            </a:r>
          </a:p>
          <a:p>
            <a:pPr lvl="4"/>
            <a:r>
              <a:rPr lang="en-US" altLang="en-US" smtClean="0"/>
              <a:t>Pátá úroveň</a:t>
            </a:r>
          </a:p>
        </p:txBody>
      </p:sp>
      <p:sp>
        <p:nvSpPr>
          <p:cNvPr id="593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n-US" alt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r>
              <a:rPr lang="en-US" altLang="en-US" smtClean="0"/>
              <a:t>PG III (NPGR010) - J. Křivánek 2012</a:t>
            </a:r>
            <a:endParaRPr lang="en-US" altLang="en-US"/>
          </a:p>
        </p:txBody>
      </p:sp>
      <p:sp>
        <p:nvSpPr>
          <p:cNvPr id="593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7DD9C3A3-A5F7-4232-B253-D7CE55098032}" type="slidenum">
              <a:rPr lang="en-US" altLang="en-US"/>
              <a:pPr>
                <a:defRPr/>
              </a:pPr>
              <a:t>‹#›</a:t>
            </a:fld>
            <a:endParaRPr lang="en-US" altLang="en-US"/>
          </a:p>
        </p:txBody>
      </p:sp>
      <p:sp>
        <p:nvSpPr>
          <p:cNvPr id="593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5940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
        <p:nvSpPr>
          <p:cNvPr id="59401" name="Rectangle 9"/>
          <p:cNvSpPr>
            <a:spLocks noChangeArrowheads="1"/>
          </p:cNvSpPr>
          <p:nvPr/>
        </p:nvSpPr>
        <p:spPr bwMode="auto">
          <a:xfrm>
            <a:off x="395288" y="6092825"/>
            <a:ext cx="8353425" cy="144463"/>
          </a:xfrm>
          <a:prstGeom prst="rect">
            <a:avLst/>
          </a:prstGeom>
          <a:solidFill>
            <a:schemeClr val="bg1"/>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74"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Georgia" pitchFamily="18" charset="0"/>
        </a:defRPr>
      </a:lvl2pPr>
      <a:lvl3pPr algn="l" rtl="0" eaLnBrk="0" fontAlgn="base" hangingPunct="0">
        <a:spcBef>
          <a:spcPct val="0"/>
        </a:spcBef>
        <a:spcAft>
          <a:spcPct val="0"/>
        </a:spcAft>
        <a:defRPr sz="3200">
          <a:solidFill>
            <a:schemeClr val="tx2"/>
          </a:solidFill>
          <a:latin typeface="Georgia" pitchFamily="18" charset="0"/>
        </a:defRPr>
      </a:lvl3pPr>
      <a:lvl4pPr algn="l" rtl="0" eaLnBrk="0" fontAlgn="base" hangingPunct="0">
        <a:spcBef>
          <a:spcPct val="0"/>
        </a:spcBef>
        <a:spcAft>
          <a:spcPct val="0"/>
        </a:spcAft>
        <a:defRPr sz="3200">
          <a:solidFill>
            <a:schemeClr val="tx2"/>
          </a:solidFill>
          <a:latin typeface="Georgia" pitchFamily="18" charset="0"/>
        </a:defRPr>
      </a:lvl4pPr>
      <a:lvl5pPr algn="l" rtl="0" eaLnBrk="0" fontAlgn="base" hangingPunct="0">
        <a:spcBef>
          <a:spcPct val="0"/>
        </a:spcBef>
        <a:spcAft>
          <a:spcPct val="0"/>
        </a:spcAft>
        <a:defRPr sz="3200">
          <a:solidFill>
            <a:schemeClr val="tx2"/>
          </a:solidFill>
          <a:latin typeface="Georgia" pitchFamily="18"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114425"/>
            <a:ext cx="8229600" cy="5011738"/>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5" name="Rectangle 3"/>
          <p:cNvSpPr>
            <a:spLocks noGrp="1" noChangeArrowheads="1"/>
          </p:cNvSpPr>
          <p:nvPr>
            <p:ph type="dt" sz="half" idx="2"/>
          </p:nvPr>
        </p:nvSpPr>
        <p:spPr bwMode="auto">
          <a:xfrm>
            <a:off x="457200" y="6245225"/>
            <a:ext cx="2133600" cy="4778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eaLnBrk="1" hangingPunct="1">
              <a:defRPr sz="1300"/>
            </a:lvl1pPr>
          </a:lstStyle>
          <a:p>
            <a:endParaRPr lang="en-US">
              <a:solidFill>
                <a:srgbClr val="FFFFFF"/>
              </a:solidFill>
              <a:latin typeface="Arial" charset="0"/>
            </a:endParaRPr>
          </a:p>
        </p:txBody>
      </p:sp>
      <p:sp>
        <p:nvSpPr>
          <p:cNvPr id="23557" name="Rectangle 5"/>
          <p:cNvSpPr>
            <a:spLocks noGrp="1" noChangeArrowheads="1"/>
          </p:cNvSpPr>
          <p:nvPr>
            <p:ph type="sldNum" sz="quarter" idx="4"/>
          </p:nvPr>
        </p:nvSpPr>
        <p:spPr bwMode="auto">
          <a:xfrm>
            <a:off x="6492875" y="136525"/>
            <a:ext cx="2133600" cy="4778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eaLnBrk="1" hangingPunct="1">
              <a:defRPr sz="1300" smtClean="0"/>
            </a:lvl1pPr>
          </a:lstStyle>
          <a:p>
            <a:pPr>
              <a:defRPr/>
            </a:pPr>
            <a:fld id="{D5665FD8-4E9E-4973-B34D-EF03A9487E5B}" type="slidenum">
              <a:rPr lang="en-US">
                <a:solidFill>
                  <a:srgbClr val="FFFFFF"/>
                </a:solidFill>
                <a:latin typeface="Arial" charset="0"/>
              </a:rPr>
              <a:pPr>
                <a:defRPr/>
              </a:pPr>
              <a:t>‹#›</a:t>
            </a:fld>
            <a:endParaRPr lang="en-US">
              <a:solidFill>
                <a:srgbClr val="FFFFFF"/>
              </a:solidFill>
              <a:latin typeface="Arial" charset="0"/>
            </a:endParaRPr>
          </a:p>
        </p:txBody>
      </p:sp>
      <p:sp>
        <p:nvSpPr>
          <p:cNvPr id="23558" name="Line 6"/>
          <p:cNvSpPr>
            <a:spLocks noChangeShapeType="1"/>
          </p:cNvSpPr>
          <p:nvPr/>
        </p:nvSpPr>
        <p:spPr bwMode="auto">
          <a:xfrm>
            <a:off x="428625" y="942975"/>
            <a:ext cx="8228013" cy="1588"/>
          </a:xfrm>
          <a:prstGeom prst="line">
            <a:avLst/>
          </a:prstGeom>
          <a:noFill/>
          <a:ln w="28575">
            <a:solidFill>
              <a:srgbClr val="FF9900"/>
            </a:solidFill>
            <a:miter lim="800000"/>
            <a:headEnd/>
            <a:tailEnd/>
          </a:ln>
          <a:effectLst/>
        </p:spPr>
        <p:txBody>
          <a:bodyPr/>
          <a:lstStyle/>
          <a:p>
            <a:pPr eaLnBrk="0" hangingPunct="0">
              <a:defRPr/>
            </a:pPr>
            <a:endParaRPr lang="en-US">
              <a:solidFill>
                <a:srgbClr val="FFFFFF"/>
              </a:solidFill>
              <a:latin typeface="Arial" charset="0"/>
            </a:endParaRPr>
          </a:p>
        </p:txBody>
      </p:sp>
      <p:sp>
        <p:nvSpPr>
          <p:cNvPr id="1030" name="Rectangle 7"/>
          <p:cNvSpPr>
            <a:spLocks noGrp="1" noChangeArrowheads="1"/>
          </p:cNvSpPr>
          <p:nvPr>
            <p:ph type="title"/>
          </p:nvPr>
        </p:nvSpPr>
        <p:spPr bwMode="auto">
          <a:xfrm>
            <a:off x="514350" y="85725"/>
            <a:ext cx="8142288" cy="85725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endParaRPr lang="en-US" dirty="0" smtClean="0"/>
          </a:p>
        </p:txBody>
      </p:sp>
    </p:spTree>
    <p:extLst>
      <p:ext uri="{BB962C8B-B14F-4D97-AF65-F5344CB8AC3E}">
        <p14:creationId xmlns="" xmlns:p14="http://schemas.microsoft.com/office/powerpoint/2010/main" val="3023733741"/>
      </p:ext>
    </p:extLst>
  </p:cSld>
  <p:clrMap bg1="dk2" tx1="lt1" bg2="dk1"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FF9900"/>
        </a:buClr>
        <a:buFont typeface="Times" charset="0"/>
        <a:buChar char="•"/>
        <a:defRPr sz="31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aroslav.Krivanek@mff.c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 Id="rId9"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7.bin"/></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9.xml"/><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0.png"/><Relationship Id="rId1" Type="http://schemas.openxmlformats.org/officeDocument/2006/relationships/slideLayout" Target="../slideLayouts/slideLayout1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1.png"/><Relationship Id="rId1" Type="http://schemas.openxmlformats.org/officeDocument/2006/relationships/slideLayout" Target="../slideLayouts/slideLayout1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9.xml"/><Relationship Id="rId6" Type="http://schemas.openxmlformats.org/officeDocument/2006/relationships/image" Target="../media/image52.png"/><Relationship Id="rId5" Type="http://schemas.openxmlformats.org/officeDocument/2006/relationships/image" Target="../media/image49.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9.xml"/><Relationship Id="rId6" Type="http://schemas.openxmlformats.org/officeDocument/2006/relationships/image" Target="../media/image53.png"/><Relationship Id="rId5" Type="http://schemas.openxmlformats.org/officeDocument/2006/relationships/image" Target="../media/image49.png"/><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7.tiff"/><Relationship Id="rId2" Type="http://schemas.openxmlformats.org/officeDocument/2006/relationships/image" Target="../media/image54.tiff"/><Relationship Id="rId1" Type="http://schemas.openxmlformats.org/officeDocument/2006/relationships/slideLayout" Target="../slideLayouts/slideLayout19.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59.tiff"/><Relationship Id="rId7" Type="http://schemas.openxmlformats.org/officeDocument/2006/relationships/image" Target="../media/image62.jpeg"/><Relationship Id="rId2" Type="http://schemas.openxmlformats.org/officeDocument/2006/relationships/image" Target="../media/image58.tiff"/><Relationship Id="rId1" Type="http://schemas.openxmlformats.org/officeDocument/2006/relationships/slideLayout" Target="../slideLayouts/slideLayout19.xml"/><Relationship Id="rId6" Type="http://schemas.openxmlformats.org/officeDocument/2006/relationships/image" Target="../media/image61.jpeg"/><Relationship Id="rId5" Type="http://schemas.openxmlformats.org/officeDocument/2006/relationships/image" Target="../media/image44.png"/><Relationship Id="rId4" Type="http://schemas.openxmlformats.org/officeDocument/2006/relationships/image" Target="../media/image60.jpeg"/></Relationships>
</file>

<file path=ppt/slides/_rels/slide5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slideLayout" Target="../slideLayouts/slideLayout19.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8229600" cy="1752600"/>
          </a:xfrm>
        </p:spPr>
        <p:txBody>
          <a:bodyPr/>
          <a:lstStyle/>
          <a:p>
            <a:pPr eaLnBrk="1" hangingPunct="1"/>
            <a:r>
              <a:rPr lang="cs-CZ" b="1" dirty="0" smtClean="0"/>
              <a:t>Počítačová grafika III –</a:t>
            </a:r>
            <a:br>
              <a:rPr lang="cs-CZ" b="1" dirty="0" smtClean="0"/>
            </a:br>
            <a:r>
              <a:rPr lang="cs-CZ" b="1" dirty="0" smtClean="0"/>
              <a:t>					</a:t>
            </a:r>
            <a:r>
              <a:rPr lang="en-US" b="1" dirty="0" smtClean="0"/>
              <a:t>Path tracing II</a:t>
            </a:r>
            <a:endParaRPr lang="cs-CZ" b="1" dirty="0" smtClean="0"/>
          </a:p>
        </p:txBody>
      </p:sp>
      <p:sp>
        <p:nvSpPr>
          <p:cNvPr id="18435" name="Rectangle 3"/>
          <p:cNvSpPr>
            <a:spLocks noGrp="1" noChangeArrowheads="1"/>
          </p:cNvSpPr>
          <p:nvPr>
            <p:ph type="subTitle" idx="1"/>
          </p:nvPr>
        </p:nvSpPr>
        <p:spPr>
          <a:xfrm>
            <a:off x="1981200" y="3962400"/>
            <a:ext cx="6553200" cy="2130896"/>
          </a:xfrm>
        </p:spPr>
        <p:txBody>
          <a:bodyPr/>
          <a:lstStyle/>
          <a:p>
            <a:pPr eaLnBrk="1" hangingPunct="1"/>
            <a:r>
              <a:rPr lang="cs-CZ" sz="2000" dirty="0" smtClean="0"/>
              <a:t>Jaroslav Křivánek, MFF UK</a:t>
            </a:r>
          </a:p>
          <a:p>
            <a:pPr eaLnBrk="1" hangingPunct="1"/>
            <a:r>
              <a:rPr lang="en-US" sz="2000" dirty="0" smtClean="0">
                <a:hlinkClick r:id="rId2"/>
              </a:rPr>
              <a:t>Jaroslav.Krivanek@mff.cuni.cz</a:t>
            </a:r>
            <a:endParaRPr lang="cs-CZ" sz="2000" dirty="0" smtClean="0"/>
          </a:p>
          <a:p>
            <a:pPr eaLnBrk="1" hangingPunct="1"/>
            <a:endParaRPr lang="cs-CZ" sz="2000"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Dvě vzorkovací techniky</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10</a:t>
            </a:fld>
            <a:endParaRPr lang="en-US" altLang="en-US"/>
          </a:p>
        </p:txBody>
      </p:sp>
      <p:pic>
        <p:nvPicPr>
          <p:cNvPr id="455682" name="Picture 2"/>
          <p:cNvPicPr>
            <a:picLocks noChangeAspect="1" noChangeArrowheads="1"/>
          </p:cNvPicPr>
          <p:nvPr/>
        </p:nvPicPr>
        <p:blipFill>
          <a:blip r:embed="rId2" cstate="print"/>
          <a:srcRect/>
          <a:stretch>
            <a:fillRect/>
          </a:stretch>
        </p:blipFill>
        <p:spPr bwMode="auto">
          <a:xfrm>
            <a:off x="1403648" y="1988840"/>
            <a:ext cx="6677025" cy="3895725"/>
          </a:xfrm>
          <a:prstGeom prst="rect">
            <a:avLst/>
          </a:prstGeom>
          <a:noFill/>
          <a:ln w="9525">
            <a:noFill/>
            <a:miter lim="800000"/>
            <a:headEnd/>
            <a:tailEnd/>
          </a:ln>
        </p:spPr>
      </p:pic>
      <p:sp>
        <p:nvSpPr>
          <p:cNvPr id="7" name="TextBox 6"/>
          <p:cNvSpPr txBox="1"/>
          <p:nvPr/>
        </p:nvSpPr>
        <p:spPr>
          <a:xfrm rot="16200000">
            <a:off x="7095088" y="3282176"/>
            <a:ext cx="2811988" cy="369332"/>
          </a:xfrm>
          <a:prstGeom prst="rect">
            <a:avLst/>
          </a:prstGeom>
          <a:noFill/>
        </p:spPr>
        <p:txBody>
          <a:bodyPr wrap="none" rtlCol="0">
            <a:spAutoFit/>
          </a:bodyPr>
          <a:lstStyle/>
          <a:p>
            <a:r>
              <a:rPr lang="cs-CZ" dirty="0" smtClean="0">
                <a:latin typeface="+mj-lt"/>
              </a:rPr>
              <a:t>Image: Alexander </a:t>
            </a:r>
            <a:r>
              <a:rPr lang="cs-CZ" dirty="0" err="1" smtClean="0">
                <a:latin typeface="+mj-lt"/>
              </a:rPr>
              <a:t>Wilkie</a:t>
            </a:r>
            <a:endParaRPr lang="en-US" dirty="0">
              <a:latin typeface="+mj-lt"/>
            </a:endParaRPr>
          </a:p>
        </p:txBody>
      </p:sp>
      <p:sp>
        <p:nvSpPr>
          <p:cNvPr id="8" name="Rectangle 7"/>
          <p:cNvSpPr/>
          <p:nvPr/>
        </p:nvSpPr>
        <p:spPr>
          <a:xfrm>
            <a:off x="3851920" y="2996952"/>
            <a:ext cx="201622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40152" y="4797152"/>
            <a:ext cx="208823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228441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Přímé osvětlení: Vzorkování BRDF</a:t>
            </a:r>
            <a:br>
              <a:rPr lang="cs-CZ" dirty="0" smtClean="0"/>
            </a:br>
            <a:endParaRPr lang="en-US" dirty="0"/>
          </a:p>
        </p:txBody>
      </p:sp>
      <p:sp>
        <p:nvSpPr>
          <p:cNvPr id="3" name="Content Placeholder 2"/>
          <p:cNvSpPr>
            <a:spLocks noGrp="1"/>
          </p:cNvSpPr>
          <p:nvPr>
            <p:ph idx="1"/>
          </p:nvPr>
        </p:nvSpPr>
        <p:spPr>
          <a:xfrm>
            <a:off x="457200" y="1600200"/>
            <a:ext cx="8686800" cy="4530725"/>
          </a:xfrm>
        </p:spPr>
        <p:txBody>
          <a:bodyPr/>
          <a:lstStyle/>
          <a:p>
            <a:r>
              <a:rPr lang="cs-CZ" b="1" dirty="0" smtClean="0"/>
              <a:t>Formulace integrálu </a:t>
            </a:r>
            <a:r>
              <a:rPr lang="cs-CZ" dirty="0" smtClean="0"/>
              <a:t>(integrování přes hemisféru nad </a:t>
            </a:r>
            <a:r>
              <a:rPr lang="cs-CZ" b="1" dirty="0" smtClean="0"/>
              <a:t>x</a:t>
            </a:r>
            <a:r>
              <a:rPr lang="cs-CZ" dirty="0" smtClean="0"/>
              <a:t>)</a:t>
            </a:r>
          </a:p>
          <a:p>
            <a:endParaRPr lang="cs-CZ" b="1" dirty="0" smtClean="0"/>
          </a:p>
          <a:p>
            <a:endParaRPr lang="cs-CZ" b="1" dirty="0" smtClean="0"/>
          </a:p>
          <a:p>
            <a:endParaRPr lang="cs-CZ" b="1" dirty="0" smtClean="0"/>
          </a:p>
          <a:p>
            <a:r>
              <a:rPr lang="cs-CZ" b="1" dirty="0" smtClean="0"/>
              <a:t>MC estimátor</a:t>
            </a:r>
          </a:p>
          <a:p>
            <a:pPr lvl="1"/>
            <a:r>
              <a:rPr lang="cs-CZ" dirty="0" smtClean="0"/>
              <a:t>Generujeme náhodný směr </a:t>
            </a:r>
            <a:r>
              <a:rPr lang="cs-CZ" dirty="0" err="1" smtClean="0">
                <a:latin typeface="Symbol" pitchFamily="18" charset="2"/>
              </a:rPr>
              <a:t>w</a:t>
            </a:r>
            <a:r>
              <a:rPr lang="cs-CZ" baseline="-25000" dirty="0" err="1" smtClean="0"/>
              <a:t>i</a:t>
            </a:r>
            <a:r>
              <a:rPr lang="cs-CZ" baseline="-25000" dirty="0" smtClean="0"/>
              <a:t>,</a:t>
            </a:r>
            <a:r>
              <a:rPr lang="cs-CZ" i="1" baseline="-25000" dirty="0" smtClean="0"/>
              <a:t>k</a:t>
            </a:r>
            <a:r>
              <a:rPr lang="cs-CZ" dirty="0" smtClean="0"/>
              <a:t> podle hustoty </a:t>
            </a:r>
            <a:r>
              <a:rPr lang="cs-CZ" i="1" dirty="0" smtClean="0"/>
              <a:t>p</a:t>
            </a:r>
          </a:p>
          <a:p>
            <a:pPr lvl="1"/>
            <a:r>
              <a:rPr lang="cs-CZ" dirty="0" smtClean="0"/>
              <a:t>Vrhneme paprsek z </a:t>
            </a:r>
            <a:r>
              <a:rPr lang="cs-CZ" b="1" dirty="0" smtClean="0"/>
              <a:t>x</a:t>
            </a:r>
            <a:r>
              <a:rPr lang="cs-CZ" dirty="0" smtClean="0"/>
              <a:t> ve směru </a:t>
            </a:r>
            <a:r>
              <a:rPr lang="cs-CZ" dirty="0" err="1" smtClean="0">
                <a:latin typeface="Symbol" pitchFamily="18" charset="2"/>
              </a:rPr>
              <a:t>w</a:t>
            </a:r>
            <a:r>
              <a:rPr lang="cs-CZ" baseline="-25000" dirty="0" err="1" smtClean="0"/>
              <a:t>i</a:t>
            </a:r>
            <a:r>
              <a:rPr lang="cs-CZ" baseline="-25000" dirty="0" smtClean="0"/>
              <a:t>,</a:t>
            </a:r>
            <a:r>
              <a:rPr lang="cs-CZ" i="1" baseline="-25000" dirty="0" smtClean="0"/>
              <a:t>k</a:t>
            </a:r>
            <a:endParaRPr lang="cs-CZ" dirty="0" smtClean="0"/>
          </a:p>
          <a:p>
            <a:pPr lvl="1"/>
            <a:r>
              <a:rPr lang="cs-CZ" dirty="0" smtClean="0"/>
              <a:t>Pokud protne nějaký zdroj světla, přičteme </a:t>
            </a:r>
            <a:r>
              <a:rPr lang="cs-CZ" i="1" dirty="0" err="1" smtClean="0"/>
              <a:t>L</a:t>
            </a:r>
            <a:r>
              <a:rPr lang="cs-CZ" baseline="-25000" dirty="0" err="1" smtClean="0"/>
              <a:t>e</a:t>
            </a:r>
            <a:r>
              <a:rPr lang="cs-CZ" dirty="0" smtClean="0"/>
              <a:t>(.) </a:t>
            </a:r>
            <a:r>
              <a:rPr lang="cs-CZ" i="1" dirty="0" smtClean="0"/>
              <a:t>f</a:t>
            </a:r>
            <a:r>
              <a:rPr lang="cs-CZ" i="1" baseline="-25000" dirty="0" smtClean="0"/>
              <a:t>r</a:t>
            </a:r>
            <a:r>
              <a:rPr lang="cs-CZ" dirty="0" smtClean="0"/>
              <a:t>(.) cos/</a:t>
            </a:r>
            <a:r>
              <a:rPr lang="cs-CZ" dirty="0" err="1" smtClean="0"/>
              <a:t>pdf</a:t>
            </a:r>
            <a:r>
              <a:rPr lang="cs-CZ" dirty="0" smtClean="0"/>
              <a:t> </a:t>
            </a:r>
          </a:p>
          <a:p>
            <a:endParaRPr lang="cs-CZ" b="1" dirty="0" smtClean="0"/>
          </a:p>
          <a:p>
            <a:endParaRPr lang="cs-CZ" b="1" dirty="0" smtClean="0"/>
          </a:p>
          <a:p>
            <a:endParaRPr lang="cs-CZ" b="1" dirty="0" smtClean="0"/>
          </a:p>
          <a:p>
            <a:endParaRPr lang="cs-CZ" b="1" dirty="0" smtClean="0"/>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11</a:t>
            </a:fld>
            <a:endParaRPr lang="en-US" altLang="en-US"/>
          </a:p>
        </p:txBody>
      </p:sp>
      <p:graphicFrame>
        <p:nvGraphicFramePr>
          <p:cNvPr id="452610" name="Object 2"/>
          <p:cNvGraphicFramePr>
            <a:graphicFrameLocks noChangeAspect="1"/>
          </p:cNvGraphicFramePr>
          <p:nvPr/>
        </p:nvGraphicFramePr>
        <p:xfrm>
          <a:off x="550863" y="2236788"/>
          <a:ext cx="8181975" cy="904875"/>
        </p:xfrm>
        <a:graphic>
          <a:graphicData uri="http://schemas.openxmlformats.org/presentationml/2006/ole">
            <p:oleObj spid="_x0000_s382104" name="Rovnice" r:id="rId3" imgW="3556000" imgH="393700" progId="Equation.3">
              <p:embed/>
            </p:oleObj>
          </a:graphicData>
        </a:graphic>
      </p:graphicFrame>
      <p:graphicFrame>
        <p:nvGraphicFramePr>
          <p:cNvPr id="453635" name="Object 3"/>
          <p:cNvGraphicFramePr>
            <a:graphicFrameLocks noChangeAspect="1"/>
          </p:cNvGraphicFramePr>
          <p:nvPr/>
        </p:nvGraphicFramePr>
        <p:xfrm>
          <a:off x="212725" y="5186363"/>
          <a:ext cx="8736013" cy="1050925"/>
        </p:xfrm>
        <a:graphic>
          <a:graphicData uri="http://schemas.openxmlformats.org/presentationml/2006/ole">
            <p:oleObj spid="_x0000_s382105" name="Rovnice" r:id="rId4" imgW="3797300" imgH="457200" progId="Equation.3">
              <p:embed/>
            </p:oleObj>
          </a:graphicData>
        </a:graphic>
      </p:graphicFrame>
    </p:spTree>
    <p:extLst>
      <p:ext uri="{BB962C8B-B14F-4D97-AF65-F5344CB8AC3E}">
        <p14:creationId xmlns="" xmlns:p14="http://schemas.microsoft.com/office/powerpoint/2010/main" val="4076919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686800" cy="1139825"/>
          </a:xfrm>
        </p:spPr>
        <p:txBody>
          <a:bodyPr/>
          <a:lstStyle/>
          <a:p>
            <a:r>
              <a:rPr lang="cs-CZ" dirty="0" smtClean="0"/>
              <a:t>Přímé osvětlení: Vzorkování povrchu zdrojů světla</a:t>
            </a:r>
            <a:br>
              <a:rPr lang="cs-CZ" dirty="0" smtClean="0"/>
            </a:br>
            <a:endParaRPr lang="en-US" dirty="0"/>
          </a:p>
        </p:txBody>
      </p:sp>
      <p:sp>
        <p:nvSpPr>
          <p:cNvPr id="3" name="Content Placeholder 2"/>
          <p:cNvSpPr>
            <a:spLocks noGrp="1"/>
          </p:cNvSpPr>
          <p:nvPr>
            <p:ph idx="1"/>
          </p:nvPr>
        </p:nvSpPr>
        <p:spPr>
          <a:xfrm>
            <a:off x="457200" y="1600200"/>
            <a:ext cx="8435280" cy="4530725"/>
          </a:xfrm>
        </p:spPr>
        <p:txBody>
          <a:bodyPr/>
          <a:lstStyle/>
          <a:p>
            <a:r>
              <a:rPr lang="cs-CZ" b="1" dirty="0" smtClean="0"/>
              <a:t>Formulace integrálu </a:t>
            </a:r>
            <a:r>
              <a:rPr lang="cs-CZ" dirty="0" smtClean="0"/>
              <a:t>(integrování přes plochu zdroje)</a:t>
            </a:r>
          </a:p>
          <a:p>
            <a:endParaRPr lang="cs-CZ" b="1" dirty="0" smtClean="0"/>
          </a:p>
          <a:p>
            <a:endParaRPr lang="cs-CZ" b="1" dirty="0" smtClean="0"/>
          </a:p>
          <a:p>
            <a:endParaRPr lang="cs-CZ" b="1" dirty="0" smtClean="0"/>
          </a:p>
          <a:p>
            <a:r>
              <a:rPr lang="cs-CZ" b="1" dirty="0" smtClean="0"/>
              <a:t>MC estimátor</a:t>
            </a:r>
          </a:p>
          <a:p>
            <a:pPr lvl="1"/>
            <a:r>
              <a:rPr lang="cs-CZ" dirty="0" smtClean="0"/>
              <a:t>Generujeme náhodnou pozici </a:t>
            </a:r>
            <a:r>
              <a:rPr lang="cs-CZ" b="1" dirty="0" smtClean="0"/>
              <a:t>y</a:t>
            </a:r>
            <a:r>
              <a:rPr lang="en-US" i="1" baseline="-25000" dirty="0" smtClean="0"/>
              <a:t>k</a:t>
            </a:r>
            <a:r>
              <a:rPr lang="cs-CZ" dirty="0" smtClean="0"/>
              <a:t> na zdroji</a:t>
            </a:r>
            <a:endParaRPr lang="cs-CZ" i="1" dirty="0" smtClean="0"/>
          </a:p>
          <a:p>
            <a:pPr lvl="1"/>
            <a:r>
              <a:rPr lang="cs-CZ" dirty="0" smtClean="0"/>
              <a:t>Testujeme viditelnost mezi </a:t>
            </a:r>
            <a:r>
              <a:rPr lang="cs-CZ" b="1" dirty="0" smtClean="0"/>
              <a:t>x</a:t>
            </a:r>
            <a:r>
              <a:rPr lang="cs-CZ" dirty="0" smtClean="0"/>
              <a:t> a </a:t>
            </a:r>
            <a:r>
              <a:rPr lang="cs-CZ" b="1" dirty="0" smtClean="0"/>
              <a:t>y</a:t>
            </a:r>
          </a:p>
          <a:p>
            <a:pPr lvl="1"/>
            <a:r>
              <a:rPr lang="cs-CZ" dirty="0" smtClean="0"/>
              <a:t>Pokud V(x,y)=1, přičteme </a:t>
            </a:r>
            <a:r>
              <a:rPr lang="en-US" dirty="0" smtClean="0"/>
              <a:t>|A| </a:t>
            </a:r>
            <a:r>
              <a:rPr lang="cs-CZ" i="1" dirty="0" err="1" smtClean="0"/>
              <a:t>L</a:t>
            </a:r>
            <a:r>
              <a:rPr lang="cs-CZ" baseline="-25000" dirty="0" err="1" smtClean="0"/>
              <a:t>e</a:t>
            </a:r>
            <a:r>
              <a:rPr lang="cs-CZ" dirty="0" smtClean="0"/>
              <a:t>(</a:t>
            </a:r>
            <a:r>
              <a:rPr lang="cs-CZ" b="1" dirty="0" smtClean="0"/>
              <a:t>y</a:t>
            </a:r>
            <a:r>
              <a:rPr lang="cs-CZ" dirty="0" smtClean="0"/>
              <a:t>) </a:t>
            </a:r>
            <a:r>
              <a:rPr lang="cs-CZ" i="1" dirty="0" smtClean="0"/>
              <a:t>f</a:t>
            </a:r>
            <a:r>
              <a:rPr lang="cs-CZ" i="1" baseline="-25000" dirty="0" smtClean="0"/>
              <a:t>r</a:t>
            </a:r>
            <a:r>
              <a:rPr lang="cs-CZ" dirty="0" smtClean="0"/>
              <a:t>(.) cos/</a:t>
            </a:r>
            <a:r>
              <a:rPr lang="cs-CZ" dirty="0" err="1" smtClean="0"/>
              <a:t>pdf</a:t>
            </a:r>
            <a:r>
              <a:rPr lang="cs-CZ" dirty="0" smtClean="0"/>
              <a:t> </a:t>
            </a:r>
          </a:p>
          <a:p>
            <a:endParaRPr lang="cs-CZ" b="1" dirty="0" smtClean="0"/>
          </a:p>
          <a:p>
            <a:endParaRPr lang="cs-CZ" b="1" dirty="0" smtClean="0"/>
          </a:p>
          <a:p>
            <a:endParaRPr lang="cs-CZ" b="1" dirty="0" smtClean="0"/>
          </a:p>
          <a:p>
            <a:endParaRPr lang="cs-CZ" b="1" dirty="0" smtClean="0"/>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12</a:t>
            </a:fld>
            <a:endParaRPr lang="en-US" altLang="en-US"/>
          </a:p>
        </p:txBody>
      </p:sp>
      <p:graphicFrame>
        <p:nvGraphicFramePr>
          <p:cNvPr id="454660" name="Object 4"/>
          <p:cNvGraphicFramePr>
            <a:graphicFrameLocks noChangeAspect="1"/>
          </p:cNvGraphicFramePr>
          <p:nvPr/>
        </p:nvGraphicFramePr>
        <p:xfrm>
          <a:off x="271463" y="2368550"/>
          <a:ext cx="8718550" cy="773113"/>
        </p:xfrm>
        <a:graphic>
          <a:graphicData uri="http://schemas.openxmlformats.org/presentationml/2006/ole">
            <p:oleObj spid="_x0000_s383128" name="Rovnice" r:id="rId3" imgW="4140200" imgH="368300" progId="Equation.3">
              <p:embed/>
            </p:oleObj>
          </a:graphicData>
        </a:graphic>
      </p:graphicFrame>
      <p:graphicFrame>
        <p:nvGraphicFramePr>
          <p:cNvPr id="454661" name="Object 5">
            <a:hlinkClick r:id="" action="ppaction://ole?verb=0"/>
          </p:cNvPr>
          <p:cNvGraphicFramePr>
            <a:graphicFrameLocks noChangeAspect="1"/>
          </p:cNvGraphicFramePr>
          <p:nvPr/>
        </p:nvGraphicFramePr>
        <p:xfrm>
          <a:off x="11798" y="5301208"/>
          <a:ext cx="9137650" cy="911225"/>
        </p:xfrm>
        <a:graphic>
          <a:graphicData uri="http://schemas.openxmlformats.org/presentationml/2006/ole">
            <p:oleObj spid="_x0000_s383129" name="Rovnice" r:id="rId4" imgW="4457700" imgH="444500" progId="Equation.3">
              <p:embed/>
            </p:oleObj>
          </a:graphicData>
        </a:graphic>
      </p:graphicFrame>
    </p:spTree>
    <p:extLst>
      <p:ext uri="{BB962C8B-B14F-4D97-AF65-F5344CB8AC3E}">
        <p14:creationId xmlns="" xmlns:p14="http://schemas.microsoft.com/office/powerpoint/2010/main" val="535208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Přímé osvětlení: Dva možné přístupy</a:t>
            </a:r>
            <a:endParaRPr lang="en-US" dirty="0"/>
          </a:p>
        </p:txBody>
      </p:sp>
      <p:sp>
        <p:nvSpPr>
          <p:cNvPr id="3" name="Content Placeholder 2"/>
          <p:cNvSpPr>
            <a:spLocks noGrp="1"/>
          </p:cNvSpPr>
          <p:nvPr>
            <p:ph idx="1"/>
          </p:nvPr>
        </p:nvSpPr>
        <p:spPr/>
        <p:txBody>
          <a:bodyPr/>
          <a:lstStyle/>
          <a:p>
            <a:r>
              <a:rPr lang="cs-CZ" b="1" dirty="0" smtClean="0"/>
              <a:t>Vzorkování BRDF</a:t>
            </a:r>
          </a:p>
          <a:p>
            <a:pPr lvl="1"/>
            <a:r>
              <a:rPr lang="cs-CZ" dirty="0" smtClean="0"/>
              <a:t>Výhodnější pro velké zdroje světla</a:t>
            </a:r>
          </a:p>
          <a:p>
            <a:pPr lvl="1"/>
            <a:r>
              <a:rPr lang="cs-CZ" dirty="0" smtClean="0"/>
              <a:t>Pro malé zdroje světla je pravděpodobnost zásahu zdroje velmi malá -</a:t>
            </a:r>
            <a:r>
              <a:rPr lang="en-US" dirty="0" smtClean="0"/>
              <a:t>&gt; </a:t>
            </a:r>
            <a:r>
              <a:rPr lang="en-US" dirty="0" err="1" smtClean="0"/>
              <a:t>vysok</a:t>
            </a:r>
            <a:r>
              <a:rPr lang="cs-CZ" dirty="0" smtClean="0"/>
              <a:t>ý rozptyl, šum</a:t>
            </a:r>
            <a:endParaRPr lang="cs-CZ" b="1" dirty="0" smtClean="0"/>
          </a:p>
          <a:p>
            <a:endParaRPr lang="cs-CZ" b="1" dirty="0" smtClean="0"/>
          </a:p>
          <a:p>
            <a:r>
              <a:rPr lang="cs-CZ" b="1" dirty="0" smtClean="0"/>
              <a:t>Vzorkování světel</a:t>
            </a:r>
          </a:p>
          <a:p>
            <a:pPr lvl="1"/>
            <a:r>
              <a:rPr lang="cs-CZ" dirty="0" smtClean="0"/>
              <a:t>Výhodnější pro malé zdroje</a:t>
            </a:r>
          </a:p>
          <a:p>
            <a:pPr lvl="1"/>
            <a:r>
              <a:rPr lang="cs-CZ" dirty="0" smtClean="0"/>
              <a:t>Jediná možná alternativa pro bodové zdroje</a:t>
            </a:r>
          </a:p>
          <a:p>
            <a:pPr lvl="1"/>
            <a:r>
              <a:rPr lang="cs-CZ" dirty="0" smtClean="0"/>
              <a:t>Pro velké zdroje mnoho vzorků mimo lalok BRDF </a:t>
            </a:r>
            <a:r>
              <a:rPr lang="en-US" dirty="0" smtClean="0"/>
              <a:t/>
            </a:r>
            <a:br>
              <a:rPr lang="en-US" dirty="0" smtClean="0"/>
            </a:br>
            <a:r>
              <a:rPr lang="en-US" dirty="0" smtClean="0"/>
              <a:t>-&gt; </a:t>
            </a:r>
            <a:r>
              <a:rPr lang="en-US" dirty="0" err="1" smtClean="0"/>
              <a:t>vysok</a:t>
            </a:r>
            <a:r>
              <a:rPr lang="cs-CZ" dirty="0" smtClean="0"/>
              <a:t>ý </a:t>
            </a:r>
            <a:r>
              <a:rPr lang="en-US" dirty="0" err="1" smtClean="0"/>
              <a:t>rozptyl</a:t>
            </a:r>
            <a:r>
              <a:rPr lang="en-US" dirty="0" smtClean="0"/>
              <a:t>, </a:t>
            </a:r>
            <a:r>
              <a:rPr lang="cs-CZ" dirty="0" smtClean="0"/>
              <a:t>šum</a:t>
            </a:r>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13</a:t>
            </a:fld>
            <a:endParaRPr lang="en-US" altLang="en-US"/>
          </a:p>
        </p:txBody>
      </p:sp>
    </p:spTree>
    <p:extLst>
      <p:ext uri="{BB962C8B-B14F-4D97-AF65-F5344CB8AC3E}">
        <p14:creationId xmlns="" xmlns:p14="http://schemas.microsoft.com/office/powerpoint/2010/main" val="151525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Přímé osvětlení: Dva možné přístupy</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14</a:t>
            </a:fld>
            <a:endParaRPr lang="en-US" altLang="en-US"/>
          </a:p>
        </p:txBody>
      </p:sp>
      <p:pic>
        <p:nvPicPr>
          <p:cNvPr id="456706" name="Picture 2"/>
          <p:cNvPicPr>
            <a:picLocks noChangeAspect="1" noChangeArrowheads="1"/>
          </p:cNvPicPr>
          <p:nvPr/>
        </p:nvPicPr>
        <p:blipFill>
          <a:blip r:embed="rId2" cstate="print"/>
          <a:srcRect/>
          <a:stretch>
            <a:fillRect/>
          </a:stretch>
        </p:blipFill>
        <p:spPr bwMode="auto">
          <a:xfrm>
            <a:off x="611560" y="1628800"/>
            <a:ext cx="3960000" cy="3960000"/>
          </a:xfrm>
          <a:prstGeom prst="rect">
            <a:avLst/>
          </a:prstGeom>
          <a:noFill/>
          <a:ln w="9525">
            <a:noFill/>
            <a:miter lim="800000"/>
            <a:headEnd/>
            <a:tailEnd/>
          </a:ln>
        </p:spPr>
      </p:pic>
      <p:pic>
        <p:nvPicPr>
          <p:cNvPr id="456707" name="Picture 3"/>
          <p:cNvPicPr>
            <a:picLocks noChangeAspect="1" noChangeArrowheads="1"/>
          </p:cNvPicPr>
          <p:nvPr/>
        </p:nvPicPr>
        <p:blipFill>
          <a:blip r:embed="rId3" cstate="print"/>
          <a:srcRect/>
          <a:stretch>
            <a:fillRect/>
          </a:stretch>
        </p:blipFill>
        <p:spPr bwMode="auto">
          <a:xfrm>
            <a:off x="4644008" y="1628800"/>
            <a:ext cx="3952016" cy="3960000"/>
          </a:xfrm>
          <a:prstGeom prst="rect">
            <a:avLst/>
          </a:prstGeom>
          <a:noFill/>
          <a:ln w="9525">
            <a:noFill/>
            <a:miter lim="800000"/>
            <a:headEnd/>
            <a:tailEnd/>
          </a:ln>
        </p:spPr>
      </p:pic>
      <p:sp>
        <p:nvSpPr>
          <p:cNvPr id="8" name="TextBox 7"/>
          <p:cNvSpPr txBox="1"/>
          <p:nvPr/>
        </p:nvSpPr>
        <p:spPr>
          <a:xfrm rot="16200000">
            <a:off x="7715743" y="3539115"/>
            <a:ext cx="2146742" cy="369332"/>
          </a:xfrm>
          <a:prstGeom prst="rect">
            <a:avLst/>
          </a:prstGeom>
          <a:noFill/>
        </p:spPr>
        <p:txBody>
          <a:bodyPr wrap="none" rtlCol="0">
            <a:spAutoFit/>
          </a:bodyPr>
          <a:lstStyle/>
          <a:p>
            <a:r>
              <a:rPr lang="cs-CZ" dirty="0" err="1" smtClean="0">
                <a:latin typeface="+mj-lt"/>
              </a:rPr>
              <a:t>Images</a:t>
            </a:r>
            <a:r>
              <a:rPr lang="cs-CZ" dirty="0" smtClean="0">
                <a:latin typeface="+mj-lt"/>
              </a:rPr>
              <a:t>: </a:t>
            </a:r>
            <a:r>
              <a:rPr lang="cs-CZ" dirty="0" err="1" smtClean="0">
                <a:latin typeface="+mj-lt"/>
              </a:rPr>
              <a:t>Eric</a:t>
            </a:r>
            <a:r>
              <a:rPr lang="cs-CZ" dirty="0" smtClean="0">
                <a:latin typeface="+mj-lt"/>
              </a:rPr>
              <a:t> </a:t>
            </a:r>
            <a:r>
              <a:rPr lang="cs-CZ" dirty="0" err="1" smtClean="0">
                <a:latin typeface="+mj-lt"/>
              </a:rPr>
              <a:t>Veach</a:t>
            </a:r>
            <a:endParaRPr lang="en-US" dirty="0">
              <a:latin typeface="+mj-lt"/>
            </a:endParaRPr>
          </a:p>
        </p:txBody>
      </p:sp>
      <p:sp>
        <p:nvSpPr>
          <p:cNvPr id="9" name="TextBox 8"/>
          <p:cNvSpPr txBox="1"/>
          <p:nvPr/>
        </p:nvSpPr>
        <p:spPr>
          <a:xfrm>
            <a:off x="1619672" y="5661248"/>
            <a:ext cx="2024913" cy="369332"/>
          </a:xfrm>
          <a:prstGeom prst="rect">
            <a:avLst/>
          </a:prstGeom>
          <a:noFill/>
        </p:spPr>
        <p:txBody>
          <a:bodyPr wrap="none" rtlCol="0">
            <a:spAutoFit/>
          </a:bodyPr>
          <a:lstStyle/>
          <a:p>
            <a:r>
              <a:rPr lang="cs-CZ" dirty="0" smtClean="0">
                <a:latin typeface="+mj-lt"/>
              </a:rPr>
              <a:t>Vzorkování BRDF</a:t>
            </a:r>
            <a:endParaRPr lang="en-US" dirty="0">
              <a:latin typeface="+mj-lt"/>
            </a:endParaRPr>
          </a:p>
        </p:txBody>
      </p:sp>
      <p:sp>
        <p:nvSpPr>
          <p:cNvPr id="10" name="TextBox 9"/>
          <p:cNvSpPr txBox="1"/>
          <p:nvPr/>
        </p:nvSpPr>
        <p:spPr>
          <a:xfrm>
            <a:off x="5643431" y="5661248"/>
            <a:ext cx="1986441" cy="369332"/>
          </a:xfrm>
          <a:prstGeom prst="rect">
            <a:avLst/>
          </a:prstGeom>
          <a:noFill/>
        </p:spPr>
        <p:txBody>
          <a:bodyPr wrap="none" rtlCol="0">
            <a:spAutoFit/>
          </a:bodyPr>
          <a:lstStyle/>
          <a:p>
            <a:r>
              <a:rPr lang="cs-CZ" dirty="0" smtClean="0">
                <a:latin typeface="+mj-lt"/>
              </a:rPr>
              <a:t>Vzorkování světel</a:t>
            </a:r>
            <a:endParaRPr lang="en-US" dirty="0">
              <a:latin typeface="+mj-lt"/>
            </a:endParaRPr>
          </a:p>
        </p:txBody>
      </p:sp>
    </p:spTree>
    <p:extLst>
      <p:ext uri="{BB962C8B-B14F-4D97-AF65-F5344CB8AC3E}">
        <p14:creationId xmlns="" xmlns:p14="http://schemas.microsoft.com/office/powerpoint/2010/main" val="132794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Přímé osvětlení: Dva možné přístupy</a:t>
            </a:r>
            <a:endParaRPr lang="en-US" dirty="0"/>
          </a:p>
        </p:txBody>
      </p:sp>
      <p:sp>
        <p:nvSpPr>
          <p:cNvPr id="3" name="Content Placeholder 2"/>
          <p:cNvSpPr>
            <a:spLocks noGrp="1"/>
          </p:cNvSpPr>
          <p:nvPr>
            <p:ph idx="1"/>
          </p:nvPr>
        </p:nvSpPr>
        <p:spPr/>
        <p:txBody>
          <a:bodyPr/>
          <a:lstStyle/>
          <a:p>
            <a:r>
              <a:rPr lang="cs-CZ" dirty="0" smtClean="0"/>
              <a:t>Kterou techniku zvolit?</a:t>
            </a:r>
          </a:p>
          <a:p>
            <a:pPr lvl="1"/>
            <a:r>
              <a:rPr lang="cs-CZ" b="1" dirty="0" smtClean="0"/>
              <a:t>OBĚ</a:t>
            </a:r>
          </a:p>
          <a:p>
            <a:pPr lvl="1"/>
            <a:endParaRPr lang="cs-CZ" b="1" dirty="0" smtClean="0"/>
          </a:p>
          <a:p>
            <a:r>
              <a:rPr lang="cs-CZ" b="1" dirty="0" smtClean="0"/>
              <a:t>Problém</a:t>
            </a:r>
          </a:p>
          <a:p>
            <a:pPr lvl="1"/>
            <a:r>
              <a:rPr lang="cs-CZ" dirty="0" smtClean="0"/>
              <a:t>Obě techniky odhadují stejnou veličinu </a:t>
            </a:r>
            <a:r>
              <a:rPr lang="cs-CZ" i="1" dirty="0" err="1" smtClean="0"/>
              <a:t>L</a:t>
            </a:r>
            <a:r>
              <a:rPr lang="cs-CZ" baseline="-25000" dirty="0" err="1" smtClean="0"/>
              <a:t>r</a:t>
            </a:r>
            <a:r>
              <a:rPr lang="cs-CZ" dirty="0" smtClean="0"/>
              <a:t>(</a:t>
            </a:r>
            <a:r>
              <a:rPr lang="cs-CZ" b="1" dirty="0" smtClean="0"/>
              <a:t>x</a:t>
            </a:r>
            <a:r>
              <a:rPr lang="cs-CZ" dirty="0" smtClean="0"/>
              <a:t>, </a:t>
            </a:r>
            <a:r>
              <a:rPr lang="cs-CZ" dirty="0" err="1" smtClean="0">
                <a:latin typeface="Symbol" pitchFamily="18" charset="2"/>
              </a:rPr>
              <a:t>w</a:t>
            </a:r>
            <a:r>
              <a:rPr lang="cs-CZ" baseline="-25000" dirty="0" err="1" smtClean="0"/>
              <a:t>o</a:t>
            </a:r>
            <a:r>
              <a:rPr lang="cs-CZ" dirty="0" smtClean="0"/>
              <a:t>)</a:t>
            </a:r>
            <a:endParaRPr lang="en-US" dirty="0" smtClean="0"/>
          </a:p>
          <a:p>
            <a:pPr lvl="2"/>
            <a:r>
              <a:rPr lang="cs-CZ" dirty="0" smtClean="0"/>
              <a:t>Pouhým s</a:t>
            </a:r>
            <a:r>
              <a:rPr lang="en-US" dirty="0" smtClean="0"/>
              <a:t>e</a:t>
            </a:r>
            <a:r>
              <a:rPr lang="cs-CZ" dirty="0" smtClean="0"/>
              <a:t>čtením bychom dostali odhad 2 </a:t>
            </a:r>
            <a:r>
              <a:rPr lang="cs-CZ" i="1" dirty="0" err="1" smtClean="0"/>
              <a:t>L</a:t>
            </a:r>
            <a:r>
              <a:rPr lang="cs-CZ" baseline="-25000" dirty="0" err="1" smtClean="0"/>
              <a:t>r</a:t>
            </a:r>
            <a:r>
              <a:rPr lang="cs-CZ" dirty="0" smtClean="0"/>
              <a:t>(</a:t>
            </a:r>
            <a:r>
              <a:rPr lang="cs-CZ" b="1" dirty="0" smtClean="0"/>
              <a:t>x</a:t>
            </a:r>
            <a:r>
              <a:rPr lang="cs-CZ" dirty="0" smtClean="0"/>
              <a:t>, </a:t>
            </a:r>
            <a:r>
              <a:rPr lang="cs-CZ" dirty="0" err="1" smtClean="0">
                <a:latin typeface="Symbol" pitchFamily="18" charset="2"/>
              </a:rPr>
              <a:t>w</a:t>
            </a:r>
            <a:r>
              <a:rPr lang="cs-CZ" baseline="-25000" dirty="0" err="1" smtClean="0"/>
              <a:t>o</a:t>
            </a:r>
            <a:r>
              <a:rPr lang="cs-CZ" dirty="0" smtClean="0"/>
              <a:t>) - špatně</a:t>
            </a:r>
          </a:p>
          <a:p>
            <a:pPr lvl="1"/>
            <a:endParaRPr lang="cs-CZ" dirty="0" smtClean="0"/>
          </a:p>
          <a:p>
            <a:pPr lvl="1"/>
            <a:r>
              <a:rPr lang="cs-CZ" dirty="0" smtClean="0"/>
              <a:t>Potřebuji vážený průměr příspěvků obou technik</a:t>
            </a:r>
          </a:p>
          <a:p>
            <a:pPr lvl="1"/>
            <a:endParaRPr lang="cs-CZ" b="1" dirty="0" smtClean="0"/>
          </a:p>
          <a:p>
            <a:pPr lvl="1"/>
            <a:r>
              <a:rPr lang="cs-CZ" b="1" dirty="0" smtClean="0"/>
              <a:t>Jak zvolit váhy</a:t>
            </a:r>
            <a:r>
              <a:rPr lang="cs-CZ" dirty="0" smtClean="0"/>
              <a:t>?</a:t>
            </a:r>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dirty="0"/>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15</a:t>
            </a:fld>
            <a:endParaRPr lang="en-US" altLang="en-US" dirty="0"/>
          </a:p>
        </p:txBody>
      </p:sp>
    </p:spTree>
    <p:extLst>
      <p:ext uri="{BB962C8B-B14F-4D97-AF65-F5344CB8AC3E}">
        <p14:creationId xmlns="" xmlns:p14="http://schemas.microsoft.com/office/powerpoint/2010/main" val="3513187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Jak zvolit váhy?</a:t>
            </a:r>
            <a:endParaRPr lang="en-US" dirty="0"/>
          </a:p>
        </p:txBody>
      </p:sp>
      <p:sp>
        <p:nvSpPr>
          <p:cNvPr id="3" name="Content Placeholder 2"/>
          <p:cNvSpPr>
            <a:spLocks noGrp="1"/>
          </p:cNvSpPr>
          <p:nvPr>
            <p:ph idx="1"/>
          </p:nvPr>
        </p:nvSpPr>
        <p:spPr/>
        <p:txBody>
          <a:bodyPr/>
          <a:lstStyle/>
          <a:p>
            <a:r>
              <a:rPr lang="cs-CZ" b="1" dirty="0" smtClean="0"/>
              <a:t>Multiple importance sampling</a:t>
            </a:r>
            <a:r>
              <a:rPr lang="cs-CZ" dirty="0" smtClean="0"/>
              <a:t> (</a:t>
            </a:r>
            <a:r>
              <a:rPr lang="cs-CZ" dirty="0" err="1" smtClean="0"/>
              <a:t>Veach</a:t>
            </a:r>
            <a:r>
              <a:rPr lang="cs-CZ" dirty="0" smtClean="0"/>
              <a:t> </a:t>
            </a:r>
            <a:r>
              <a:rPr lang="en-US" dirty="0" smtClean="0"/>
              <a:t>&amp; </a:t>
            </a:r>
            <a:r>
              <a:rPr lang="en-US" dirty="0" err="1" smtClean="0"/>
              <a:t>Guibas</a:t>
            </a:r>
            <a:r>
              <a:rPr lang="en-US" dirty="0" smtClean="0"/>
              <a:t>, 95)</a:t>
            </a:r>
          </a:p>
          <a:p>
            <a:endParaRPr lang="en-US" dirty="0" smtClean="0"/>
          </a:p>
          <a:p>
            <a:r>
              <a:rPr lang="cs-CZ" dirty="0" smtClean="0"/>
              <a:t>Váhy závislé na </a:t>
            </a:r>
            <a:r>
              <a:rPr lang="cs-CZ" dirty="0" err="1" smtClean="0"/>
              <a:t>pdf</a:t>
            </a:r>
            <a:r>
              <a:rPr lang="cs-CZ" dirty="0" smtClean="0"/>
              <a:t> vzorků</a:t>
            </a:r>
          </a:p>
          <a:p>
            <a:endParaRPr lang="cs-CZ" dirty="0" smtClean="0"/>
          </a:p>
          <a:p>
            <a:r>
              <a:rPr lang="cs-CZ" dirty="0" smtClean="0"/>
              <a:t>Minimalizuje rozptyl </a:t>
            </a:r>
            <a:br>
              <a:rPr lang="cs-CZ" dirty="0" smtClean="0"/>
            </a:br>
            <a:r>
              <a:rPr lang="cs-CZ" dirty="0" smtClean="0"/>
              <a:t>kombinovaného </a:t>
            </a:r>
            <a:r>
              <a:rPr lang="cs-CZ" dirty="0" err="1" smtClean="0"/>
              <a:t>estimátoru</a:t>
            </a:r>
            <a:endParaRPr lang="cs-CZ" dirty="0" smtClean="0"/>
          </a:p>
          <a:p>
            <a:endParaRPr lang="cs-CZ" dirty="0" smtClean="0"/>
          </a:p>
          <a:p>
            <a:r>
              <a:rPr lang="cs-CZ" dirty="0" smtClean="0"/>
              <a:t>Téměř optimální řešení</a:t>
            </a:r>
            <a:endParaRPr lang="cs-CZ" dirty="0"/>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16</a:t>
            </a:fld>
            <a:endParaRPr lang="en-US" altLang="en-US"/>
          </a:p>
        </p:txBody>
      </p:sp>
      <p:pic>
        <p:nvPicPr>
          <p:cNvPr id="457730" name="Picture 2"/>
          <p:cNvPicPr>
            <a:picLocks noChangeAspect="1" noChangeArrowheads="1"/>
          </p:cNvPicPr>
          <p:nvPr/>
        </p:nvPicPr>
        <p:blipFill>
          <a:blip r:embed="rId2" cstate="print"/>
          <a:srcRect/>
          <a:stretch>
            <a:fillRect/>
          </a:stretch>
        </p:blipFill>
        <p:spPr bwMode="auto">
          <a:xfrm>
            <a:off x="4932040" y="2276872"/>
            <a:ext cx="3672408" cy="3672408"/>
          </a:xfrm>
          <a:prstGeom prst="rect">
            <a:avLst/>
          </a:prstGeom>
          <a:noFill/>
          <a:ln w="9525">
            <a:noFill/>
            <a:miter lim="800000"/>
            <a:headEnd/>
            <a:tailEnd/>
          </a:ln>
        </p:spPr>
      </p:pic>
      <p:sp>
        <p:nvSpPr>
          <p:cNvPr id="7" name="TextBox 6"/>
          <p:cNvSpPr txBox="1"/>
          <p:nvPr/>
        </p:nvSpPr>
        <p:spPr>
          <a:xfrm rot="16200000">
            <a:off x="7765436" y="3539115"/>
            <a:ext cx="2047355" cy="369332"/>
          </a:xfrm>
          <a:prstGeom prst="rect">
            <a:avLst/>
          </a:prstGeom>
          <a:noFill/>
        </p:spPr>
        <p:txBody>
          <a:bodyPr wrap="none" rtlCol="0">
            <a:spAutoFit/>
          </a:bodyPr>
          <a:lstStyle/>
          <a:p>
            <a:r>
              <a:rPr lang="cs-CZ" dirty="0" smtClean="0">
                <a:latin typeface="+mj-lt"/>
              </a:rPr>
              <a:t>Image: </a:t>
            </a:r>
            <a:r>
              <a:rPr lang="cs-CZ" dirty="0" err="1" smtClean="0">
                <a:latin typeface="+mj-lt"/>
              </a:rPr>
              <a:t>Eric</a:t>
            </a:r>
            <a:r>
              <a:rPr lang="cs-CZ" dirty="0" smtClean="0">
                <a:latin typeface="+mj-lt"/>
              </a:rPr>
              <a:t> </a:t>
            </a:r>
            <a:r>
              <a:rPr lang="cs-CZ" dirty="0" err="1" smtClean="0">
                <a:latin typeface="+mj-lt"/>
              </a:rPr>
              <a:t>Veach</a:t>
            </a:r>
            <a:endParaRPr lang="en-US" dirty="0">
              <a:latin typeface="+mj-lt"/>
            </a:endParaRPr>
          </a:p>
        </p:txBody>
      </p:sp>
    </p:spTree>
    <p:extLst>
      <p:ext uri="{BB962C8B-B14F-4D97-AF65-F5344CB8AC3E}">
        <p14:creationId xmlns="" xmlns:p14="http://schemas.microsoft.com/office/powerpoint/2010/main" val="744551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435280" cy="1139825"/>
          </a:xfrm>
        </p:spPr>
        <p:txBody>
          <a:bodyPr/>
          <a:lstStyle/>
          <a:p>
            <a:r>
              <a:rPr lang="cs-CZ" dirty="0" smtClean="0"/>
              <a:t>Výpočet přímého osvětlení pomocí MIS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17</a:t>
            </a:fld>
            <a:endParaRPr lang="en-US" altLang="en-US"/>
          </a:p>
        </p:txBody>
      </p:sp>
      <p:pic>
        <p:nvPicPr>
          <p:cNvPr id="474114" name="Picture 2"/>
          <p:cNvPicPr>
            <a:picLocks noChangeAspect="1" noChangeArrowheads="1"/>
          </p:cNvPicPr>
          <p:nvPr/>
        </p:nvPicPr>
        <p:blipFill>
          <a:blip r:embed="rId2" cstate="print"/>
          <a:srcRect/>
          <a:stretch>
            <a:fillRect/>
          </a:stretch>
        </p:blipFill>
        <p:spPr bwMode="auto">
          <a:xfrm>
            <a:off x="971600" y="1916832"/>
            <a:ext cx="7200900" cy="3667125"/>
          </a:xfrm>
          <a:prstGeom prst="rect">
            <a:avLst/>
          </a:prstGeom>
          <a:noFill/>
          <a:ln w="9525">
            <a:noFill/>
            <a:miter lim="800000"/>
            <a:headEnd/>
            <a:tailEnd/>
          </a:ln>
        </p:spPr>
      </p:pic>
      <p:sp>
        <p:nvSpPr>
          <p:cNvPr id="7" name="TextBox 6"/>
          <p:cNvSpPr txBox="1"/>
          <p:nvPr/>
        </p:nvSpPr>
        <p:spPr>
          <a:xfrm>
            <a:off x="899592" y="5661248"/>
            <a:ext cx="3637534" cy="646331"/>
          </a:xfrm>
          <a:prstGeom prst="rect">
            <a:avLst/>
          </a:prstGeom>
          <a:noFill/>
        </p:spPr>
        <p:txBody>
          <a:bodyPr wrap="none" rtlCol="0">
            <a:spAutoFit/>
          </a:bodyPr>
          <a:lstStyle/>
          <a:p>
            <a:r>
              <a:rPr lang="cs-CZ" b="1" dirty="0" smtClean="0">
                <a:latin typeface="+mj-lt"/>
              </a:rPr>
              <a:t>Vzorkovací technika (</a:t>
            </a:r>
            <a:r>
              <a:rPr lang="cs-CZ" b="1" dirty="0" err="1" smtClean="0">
                <a:latin typeface="+mj-lt"/>
              </a:rPr>
              <a:t>pdf</a:t>
            </a:r>
            <a:r>
              <a:rPr lang="cs-CZ" b="1" dirty="0" smtClean="0">
                <a:latin typeface="+mj-lt"/>
              </a:rPr>
              <a:t>) p</a:t>
            </a:r>
            <a:r>
              <a:rPr lang="cs-CZ" b="1" baseline="-25000" dirty="0" smtClean="0">
                <a:latin typeface="+mj-lt"/>
              </a:rPr>
              <a:t>1</a:t>
            </a:r>
            <a:r>
              <a:rPr lang="cs-CZ" b="1" dirty="0" smtClean="0">
                <a:latin typeface="+mj-lt"/>
              </a:rPr>
              <a:t>:</a:t>
            </a:r>
          </a:p>
          <a:p>
            <a:pPr algn="ctr"/>
            <a:r>
              <a:rPr lang="cs-CZ" b="1" dirty="0" smtClean="0">
                <a:latin typeface="+mj-lt"/>
              </a:rPr>
              <a:t>Vzorkování BRDF</a:t>
            </a:r>
            <a:endParaRPr lang="en-US" b="1" dirty="0">
              <a:latin typeface="+mj-lt"/>
            </a:endParaRPr>
          </a:p>
        </p:txBody>
      </p:sp>
      <p:sp>
        <p:nvSpPr>
          <p:cNvPr id="8" name="TextBox 7"/>
          <p:cNvSpPr txBox="1"/>
          <p:nvPr/>
        </p:nvSpPr>
        <p:spPr>
          <a:xfrm>
            <a:off x="4572000" y="5661248"/>
            <a:ext cx="3658374" cy="646331"/>
          </a:xfrm>
          <a:prstGeom prst="rect">
            <a:avLst/>
          </a:prstGeom>
          <a:noFill/>
        </p:spPr>
        <p:txBody>
          <a:bodyPr wrap="none" rtlCol="0">
            <a:spAutoFit/>
          </a:bodyPr>
          <a:lstStyle/>
          <a:p>
            <a:r>
              <a:rPr lang="cs-CZ" b="1" dirty="0" smtClean="0">
                <a:latin typeface="+mj-lt"/>
              </a:rPr>
              <a:t>Vzorkovací technika (</a:t>
            </a:r>
            <a:r>
              <a:rPr lang="cs-CZ" b="1" dirty="0" err="1" smtClean="0">
                <a:latin typeface="+mj-lt"/>
              </a:rPr>
              <a:t>pdf</a:t>
            </a:r>
            <a:r>
              <a:rPr lang="cs-CZ" b="1" dirty="0" smtClean="0">
                <a:latin typeface="+mj-lt"/>
              </a:rPr>
              <a:t>) p</a:t>
            </a:r>
            <a:r>
              <a:rPr lang="cs-CZ" b="1" baseline="-25000" dirty="0" smtClean="0">
                <a:latin typeface="+mj-lt"/>
              </a:rPr>
              <a:t>2</a:t>
            </a:r>
            <a:r>
              <a:rPr lang="cs-CZ" b="1" dirty="0" smtClean="0">
                <a:latin typeface="+mj-lt"/>
              </a:rPr>
              <a:t>:</a:t>
            </a:r>
          </a:p>
          <a:p>
            <a:pPr algn="ctr"/>
            <a:r>
              <a:rPr lang="cs-CZ" b="1" dirty="0" smtClean="0">
                <a:latin typeface="+mj-lt"/>
              </a:rPr>
              <a:t>Vzorkování plochy světla</a:t>
            </a:r>
            <a:endParaRPr lang="en-US" b="1" dirty="0">
              <a:latin typeface="+mj-lt"/>
            </a:endParaRPr>
          </a:p>
        </p:txBody>
      </p:sp>
      <p:sp>
        <p:nvSpPr>
          <p:cNvPr id="9" name="TextBox 8"/>
          <p:cNvSpPr txBox="1"/>
          <p:nvPr/>
        </p:nvSpPr>
        <p:spPr>
          <a:xfrm rot="16200000">
            <a:off x="7095088" y="3282176"/>
            <a:ext cx="2811988" cy="369332"/>
          </a:xfrm>
          <a:prstGeom prst="rect">
            <a:avLst/>
          </a:prstGeom>
          <a:noFill/>
        </p:spPr>
        <p:txBody>
          <a:bodyPr wrap="none" rtlCol="0">
            <a:spAutoFit/>
          </a:bodyPr>
          <a:lstStyle/>
          <a:p>
            <a:r>
              <a:rPr lang="cs-CZ" dirty="0" smtClean="0">
                <a:latin typeface="+mj-lt"/>
              </a:rPr>
              <a:t>Image: Alexander </a:t>
            </a:r>
            <a:r>
              <a:rPr lang="cs-CZ" dirty="0" err="1" smtClean="0">
                <a:latin typeface="+mj-lt"/>
              </a:rPr>
              <a:t>Wilkie</a:t>
            </a:r>
            <a:endParaRPr lang="en-US" dirty="0">
              <a:latin typeface="+mj-lt"/>
            </a:endParaRPr>
          </a:p>
        </p:txBody>
      </p:sp>
    </p:spTree>
    <p:extLst>
      <p:ext uri="{BB962C8B-B14F-4D97-AF65-F5344CB8AC3E}">
        <p14:creationId xmlns="" xmlns:p14="http://schemas.microsoft.com/office/powerpoint/2010/main" val="3395325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Kombinace</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18</a:t>
            </a:fld>
            <a:endParaRPr lang="en-US" altLang="en-US"/>
          </a:p>
        </p:txBody>
      </p:sp>
      <p:pic>
        <p:nvPicPr>
          <p:cNvPr id="475138" name="Picture 2"/>
          <p:cNvPicPr>
            <a:picLocks noChangeAspect="1" noChangeArrowheads="1"/>
          </p:cNvPicPr>
          <p:nvPr/>
        </p:nvPicPr>
        <p:blipFill>
          <a:blip r:embed="rId2" cstate="print"/>
          <a:srcRect/>
          <a:stretch>
            <a:fillRect/>
          </a:stretch>
        </p:blipFill>
        <p:spPr bwMode="auto">
          <a:xfrm>
            <a:off x="683568" y="1641574"/>
            <a:ext cx="3648075" cy="3638550"/>
          </a:xfrm>
          <a:prstGeom prst="rect">
            <a:avLst/>
          </a:prstGeom>
          <a:noFill/>
          <a:ln w="9525">
            <a:noFill/>
            <a:miter lim="800000"/>
            <a:headEnd/>
            <a:tailEnd/>
          </a:ln>
        </p:spPr>
      </p:pic>
      <p:sp>
        <p:nvSpPr>
          <p:cNvPr id="7" name="TextBox 6"/>
          <p:cNvSpPr txBox="1"/>
          <p:nvPr/>
        </p:nvSpPr>
        <p:spPr>
          <a:xfrm>
            <a:off x="1051905" y="5313982"/>
            <a:ext cx="3044423" cy="923330"/>
          </a:xfrm>
          <a:prstGeom prst="rect">
            <a:avLst/>
          </a:prstGeom>
          <a:noFill/>
        </p:spPr>
        <p:txBody>
          <a:bodyPr wrap="none" rtlCol="0">
            <a:spAutoFit/>
          </a:bodyPr>
          <a:lstStyle/>
          <a:p>
            <a:pPr algn="ctr"/>
            <a:r>
              <a:rPr lang="cs-CZ" b="1" dirty="0" smtClean="0">
                <a:latin typeface="+mj-lt"/>
              </a:rPr>
              <a:t>Aritmetický průměr</a:t>
            </a:r>
            <a:r>
              <a:rPr lang="cs-CZ" dirty="0" smtClean="0">
                <a:latin typeface="+mj-lt"/>
              </a:rPr>
              <a:t/>
            </a:r>
            <a:br>
              <a:rPr lang="cs-CZ" dirty="0" smtClean="0">
                <a:latin typeface="+mj-lt"/>
              </a:rPr>
            </a:br>
            <a:r>
              <a:rPr lang="cs-CZ" dirty="0" smtClean="0">
                <a:latin typeface="+mj-lt"/>
              </a:rPr>
              <a:t>Zachovává špatné vlastnosti</a:t>
            </a:r>
            <a:br>
              <a:rPr lang="cs-CZ" dirty="0" smtClean="0">
                <a:latin typeface="+mj-lt"/>
              </a:rPr>
            </a:br>
            <a:r>
              <a:rPr lang="cs-CZ" dirty="0" smtClean="0">
                <a:latin typeface="+mj-lt"/>
              </a:rPr>
              <a:t>obou technik</a:t>
            </a:r>
            <a:endParaRPr lang="en-US" dirty="0">
              <a:latin typeface="+mj-lt"/>
            </a:endParaRPr>
          </a:p>
        </p:txBody>
      </p:sp>
      <p:pic>
        <p:nvPicPr>
          <p:cNvPr id="475139" name="Picture 3"/>
          <p:cNvPicPr>
            <a:picLocks noChangeAspect="1" noChangeArrowheads="1"/>
          </p:cNvPicPr>
          <p:nvPr/>
        </p:nvPicPr>
        <p:blipFill>
          <a:blip r:embed="rId3" cstate="print"/>
          <a:srcRect/>
          <a:stretch>
            <a:fillRect/>
          </a:stretch>
        </p:blipFill>
        <p:spPr bwMode="auto">
          <a:xfrm>
            <a:off x="4716016" y="1661605"/>
            <a:ext cx="3629025" cy="3619500"/>
          </a:xfrm>
          <a:prstGeom prst="rect">
            <a:avLst/>
          </a:prstGeom>
          <a:noFill/>
          <a:ln w="9525">
            <a:noFill/>
            <a:miter lim="800000"/>
            <a:headEnd/>
            <a:tailEnd/>
          </a:ln>
        </p:spPr>
      </p:pic>
      <p:sp>
        <p:nvSpPr>
          <p:cNvPr id="9" name="TextBox 8"/>
          <p:cNvSpPr txBox="1"/>
          <p:nvPr/>
        </p:nvSpPr>
        <p:spPr>
          <a:xfrm>
            <a:off x="5144310" y="5334013"/>
            <a:ext cx="2763898" cy="646331"/>
          </a:xfrm>
          <a:prstGeom prst="rect">
            <a:avLst/>
          </a:prstGeom>
          <a:noFill/>
        </p:spPr>
        <p:txBody>
          <a:bodyPr wrap="none" rtlCol="0">
            <a:spAutoFit/>
          </a:bodyPr>
          <a:lstStyle/>
          <a:p>
            <a:pPr algn="ctr"/>
            <a:r>
              <a:rPr lang="cs-CZ" b="1" dirty="0" smtClean="0">
                <a:latin typeface="+mj-lt"/>
              </a:rPr>
              <a:t>Vyrovnaná heuristika</a:t>
            </a:r>
            <a:r>
              <a:rPr lang="cs-CZ" dirty="0" smtClean="0">
                <a:latin typeface="+mj-lt"/>
              </a:rPr>
              <a:t/>
            </a:r>
            <a:br>
              <a:rPr lang="cs-CZ" dirty="0" smtClean="0">
                <a:latin typeface="+mj-lt"/>
              </a:rPr>
            </a:br>
            <a:r>
              <a:rPr lang="en-US" dirty="0" smtClean="0">
                <a:latin typeface="+mj-lt"/>
              </a:rPr>
              <a:t>B</a:t>
            </a:r>
            <a:r>
              <a:rPr lang="cs-CZ" dirty="0" smtClean="0">
                <a:latin typeface="+mj-lt"/>
              </a:rPr>
              <a:t>i</a:t>
            </a:r>
            <a:r>
              <a:rPr lang="en-US" dirty="0" err="1" smtClean="0">
                <a:latin typeface="+mj-lt"/>
              </a:rPr>
              <a:t>ngo</a:t>
            </a:r>
            <a:r>
              <a:rPr lang="en-US" dirty="0" smtClean="0">
                <a:latin typeface="+mj-lt"/>
              </a:rPr>
              <a:t>!!!</a:t>
            </a:r>
            <a:endParaRPr lang="en-US" dirty="0">
              <a:latin typeface="+mj-lt"/>
            </a:endParaRPr>
          </a:p>
        </p:txBody>
      </p:sp>
      <p:sp>
        <p:nvSpPr>
          <p:cNvPr id="10" name="TextBox 9"/>
          <p:cNvSpPr txBox="1"/>
          <p:nvPr/>
        </p:nvSpPr>
        <p:spPr>
          <a:xfrm rot="16200000">
            <a:off x="7095088" y="3282176"/>
            <a:ext cx="2811988" cy="369332"/>
          </a:xfrm>
          <a:prstGeom prst="rect">
            <a:avLst/>
          </a:prstGeom>
          <a:noFill/>
        </p:spPr>
        <p:txBody>
          <a:bodyPr wrap="none" rtlCol="0">
            <a:spAutoFit/>
          </a:bodyPr>
          <a:lstStyle/>
          <a:p>
            <a:r>
              <a:rPr lang="cs-CZ" dirty="0" smtClean="0">
                <a:latin typeface="+mj-lt"/>
              </a:rPr>
              <a:t>Image: Alexander </a:t>
            </a:r>
            <a:r>
              <a:rPr lang="cs-CZ" dirty="0" err="1" smtClean="0">
                <a:latin typeface="+mj-lt"/>
              </a:rPr>
              <a:t>Wilkie</a:t>
            </a:r>
            <a:endParaRPr lang="en-US" dirty="0">
              <a:latin typeface="+mj-lt"/>
            </a:endParaRPr>
          </a:p>
        </p:txBody>
      </p:sp>
    </p:spTree>
    <p:extLst>
      <p:ext uri="{BB962C8B-B14F-4D97-AF65-F5344CB8AC3E}">
        <p14:creationId xmlns="" xmlns:p14="http://schemas.microsoft.com/office/powerpoint/2010/main" val="1807173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Dvě vzorkovací techniky</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19</a:t>
            </a:fld>
            <a:endParaRPr lang="en-US" altLang="en-US"/>
          </a:p>
        </p:txBody>
      </p:sp>
      <p:pic>
        <p:nvPicPr>
          <p:cNvPr id="455682" name="Picture 2"/>
          <p:cNvPicPr>
            <a:picLocks noChangeAspect="1" noChangeArrowheads="1"/>
          </p:cNvPicPr>
          <p:nvPr/>
        </p:nvPicPr>
        <p:blipFill>
          <a:blip r:embed="rId2" cstate="print"/>
          <a:srcRect/>
          <a:stretch>
            <a:fillRect/>
          </a:stretch>
        </p:blipFill>
        <p:spPr bwMode="auto">
          <a:xfrm>
            <a:off x="1403648" y="1988840"/>
            <a:ext cx="6677025" cy="3895725"/>
          </a:xfrm>
          <a:prstGeom prst="rect">
            <a:avLst/>
          </a:prstGeom>
          <a:noFill/>
          <a:ln w="9525">
            <a:noFill/>
            <a:miter lim="800000"/>
            <a:headEnd/>
            <a:tailEnd/>
          </a:ln>
        </p:spPr>
      </p:pic>
      <p:sp>
        <p:nvSpPr>
          <p:cNvPr id="7" name="TextBox 6"/>
          <p:cNvSpPr txBox="1"/>
          <p:nvPr/>
        </p:nvSpPr>
        <p:spPr>
          <a:xfrm rot="16200000">
            <a:off x="7095088" y="3282176"/>
            <a:ext cx="2811988" cy="369332"/>
          </a:xfrm>
          <a:prstGeom prst="rect">
            <a:avLst/>
          </a:prstGeom>
          <a:noFill/>
        </p:spPr>
        <p:txBody>
          <a:bodyPr wrap="none" rtlCol="0">
            <a:spAutoFit/>
          </a:bodyPr>
          <a:lstStyle/>
          <a:p>
            <a:r>
              <a:rPr lang="cs-CZ" dirty="0" smtClean="0">
                <a:latin typeface="+mj-lt"/>
              </a:rPr>
              <a:t>Image: Alexander </a:t>
            </a:r>
            <a:r>
              <a:rPr lang="cs-CZ" dirty="0" err="1" smtClean="0">
                <a:latin typeface="+mj-lt"/>
              </a:rPr>
              <a:t>Wilkie</a:t>
            </a:r>
            <a:endParaRPr lang="en-US" dirty="0">
              <a:latin typeface="+mj-lt"/>
            </a:endParaRPr>
          </a:p>
        </p:txBody>
      </p:sp>
      <p:sp>
        <p:nvSpPr>
          <p:cNvPr id="8" name="Rectangle 7"/>
          <p:cNvSpPr/>
          <p:nvPr/>
        </p:nvSpPr>
        <p:spPr>
          <a:xfrm>
            <a:off x="3851920" y="2996952"/>
            <a:ext cx="201622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40152" y="4797152"/>
            <a:ext cx="208823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27984" y="3068960"/>
            <a:ext cx="1160895" cy="369332"/>
          </a:xfrm>
          <a:prstGeom prst="rect">
            <a:avLst/>
          </a:prstGeom>
          <a:noFill/>
        </p:spPr>
        <p:txBody>
          <a:bodyPr wrap="none" rtlCol="0">
            <a:spAutoFit/>
          </a:bodyPr>
          <a:lstStyle/>
          <a:p>
            <a:r>
              <a:rPr lang="cs-CZ" dirty="0" smtClean="0"/>
              <a:t>w1 </a:t>
            </a:r>
            <a:r>
              <a:rPr lang="en-US" dirty="0" smtClean="0"/>
              <a:t>* A1</a:t>
            </a:r>
            <a:endParaRPr lang="en-US" dirty="0"/>
          </a:p>
        </p:txBody>
      </p:sp>
      <p:sp>
        <p:nvSpPr>
          <p:cNvPr id="11" name="TextBox 10"/>
          <p:cNvSpPr txBox="1"/>
          <p:nvPr/>
        </p:nvSpPr>
        <p:spPr>
          <a:xfrm>
            <a:off x="6363433" y="4797152"/>
            <a:ext cx="1160895" cy="369332"/>
          </a:xfrm>
          <a:prstGeom prst="rect">
            <a:avLst/>
          </a:prstGeom>
          <a:noFill/>
        </p:spPr>
        <p:txBody>
          <a:bodyPr wrap="none" rtlCol="0">
            <a:spAutoFit/>
          </a:bodyPr>
          <a:lstStyle/>
          <a:p>
            <a:r>
              <a:rPr lang="cs-CZ" dirty="0" smtClean="0"/>
              <a:t>w</a:t>
            </a:r>
            <a:r>
              <a:rPr lang="en-US" dirty="0" smtClean="0"/>
              <a:t>2</a:t>
            </a:r>
            <a:r>
              <a:rPr lang="cs-CZ" dirty="0" smtClean="0"/>
              <a:t> </a:t>
            </a:r>
            <a:r>
              <a:rPr lang="en-US" dirty="0" smtClean="0"/>
              <a:t>* A2</a:t>
            </a:r>
            <a:endParaRPr lang="en-US" dirty="0"/>
          </a:p>
        </p:txBody>
      </p:sp>
    </p:spTree>
    <p:extLst>
      <p:ext uri="{BB962C8B-B14F-4D97-AF65-F5344CB8AC3E}">
        <p14:creationId xmlns="" xmlns:p14="http://schemas.microsoft.com/office/powerpoint/2010/main" val="3151307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7618040" cy="1752600"/>
          </a:xfrm>
        </p:spPr>
        <p:txBody>
          <a:bodyPr/>
          <a:lstStyle/>
          <a:p>
            <a:pPr eaLnBrk="1" hangingPunct="1"/>
            <a:r>
              <a:rPr lang="cs-CZ" b="1" dirty="0" smtClean="0"/>
              <a:t>Opakování</a:t>
            </a:r>
          </a:p>
        </p:txBody>
      </p:sp>
      <p:sp>
        <p:nvSpPr>
          <p:cNvPr id="18435" name="Rectangle 3"/>
          <p:cNvSpPr>
            <a:spLocks noGrp="1" noChangeArrowheads="1"/>
          </p:cNvSpPr>
          <p:nvPr>
            <p:ph type="subTitle" idx="1"/>
          </p:nvPr>
        </p:nvSpPr>
        <p:spPr>
          <a:xfrm>
            <a:off x="1981200" y="3962400"/>
            <a:ext cx="6553200" cy="2130896"/>
          </a:xfrm>
        </p:spPr>
        <p:txBody>
          <a:bodyPr/>
          <a:lstStyle/>
          <a:p>
            <a:pPr eaLnBrk="1" hangingPunct="1"/>
            <a:endParaRPr lang="cs-CZ" sz="2000" dirty="0" smtClean="0"/>
          </a:p>
        </p:txBody>
      </p:sp>
    </p:spTree>
    <p:extLst>
      <p:ext uri="{BB962C8B-B14F-4D97-AF65-F5344CB8AC3E}">
        <p14:creationId xmlns="" xmlns:p14="http://schemas.microsoft.com/office/powerpoint/2010/main" val="247891208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Výpočet vah</a:t>
            </a:r>
            <a:endParaRPr lang="en-US" dirty="0"/>
          </a:p>
        </p:txBody>
      </p:sp>
      <p:sp>
        <p:nvSpPr>
          <p:cNvPr id="3" name="Content Placeholder 2"/>
          <p:cNvSpPr>
            <a:spLocks noGrp="1"/>
          </p:cNvSpPr>
          <p:nvPr>
            <p:ph idx="1"/>
          </p:nvPr>
        </p:nvSpPr>
        <p:spPr>
          <a:xfrm>
            <a:off x="457200" y="5517232"/>
            <a:ext cx="8229600" cy="613693"/>
          </a:xfrm>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20</a:t>
            </a:fld>
            <a:endParaRPr lang="en-US" altLang="en-US"/>
          </a:p>
        </p:txBody>
      </p:sp>
      <p:graphicFrame>
        <p:nvGraphicFramePr>
          <p:cNvPr id="476162" name="Object 7">
            <a:hlinkClick r:id="" action="ppaction://ole?verb=0"/>
          </p:cNvPr>
          <p:cNvGraphicFramePr>
            <a:graphicFrameLocks noChangeAspect="1"/>
          </p:cNvGraphicFramePr>
          <p:nvPr/>
        </p:nvGraphicFramePr>
        <p:xfrm>
          <a:off x="2466975" y="2522538"/>
          <a:ext cx="3589338" cy="1079500"/>
        </p:xfrm>
        <a:graphic>
          <a:graphicData uri="http://schemas.openxmlformats.org/presentationml/2006/ole">
            <p:oleObj spid="_x0000_s388173" name="Rovnice" r:id="rId3" imgW="1562100" imgH="469900" progId="Equation.3">
              <p:embed/>
            </p:oleObj>
          </a:graphicData>
        </a:graphic>
      </p:graphicFrame>
      <p:cxnSp>
        <p:nvCxnSpPr>
          <p:cNvPr id="8" name="Straight Arrow Connector 7"/>
          <p:cNvCxnSpPr/>
          <p:nvPr/>
        </p:nvCxnSpPr>
        <p:spPr>
          <a:xfrm>
            <a:off x="2123728" y="2060848"/>
            <a:ext cx="720080"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8326" y="1414517"/>
            <a:ext cx="1986441" cy="646331"/>
          </a:xfrm>
          <a:prstGeom prst="rect">
            <a:avLst/>
          </a:prstGeom>
          <a:noFill/>
        </p:spPr>
        <p:txBody>
          <a:bodyPr wrap="none" rtlCol="0">
            <a:spAutoFit/>
          </a:bodyPr>
          <a:lstStyle/>
          <a:p>
            <a:pPr algn="ctr"/>
            <a:r>
              <a:rPr lang="cs-CZ" dirty="0" smtClean="0">
                <a:latin typeface="+mj-lt"/>
              </a:rPr>
              <a:t>Váha vzorku z </a:t>
            </a:r>
            <a:br>
              <a:rPr lang="cs-CZ" dirty="0" smtClean="0">
                <a:latin typeface="+mj-lt"/>
              </a:rPr>
            </a:br>
            <a:r>
              <a:rPr lang="cs-CZ" dirty="0" smtClean="0">
                <a:latin typeface="+mj-lt"/>
              </a:rPr>
              <a:t>BRDF vzorkování</a:t>
            </a:r>
            <a:endParaRPr lang="en-US" dirty="0">
              <a:latin typeface="+mj-lt"/>
            </a:endParaRPr>
          </a:p>
        </p:txBody>
      </p:sp>
      <p:cxnSp>
        <p:nvCxnSpPr>
          <p:cNvPr id="10" name="Straight Arrow Connector 9"/>
          <p:cNvCxnSpPr>
            <a:stCxn id="12" idx="0"/>
          </p:cNvCxnSpPr>
          <p:nvPr/>
        </p:nvCxnSpPr>
        <p:spPr>
          <a:xfrm flipV="1">
            <a:off x="1523243" y="3573016"/>
            <a:ext cx="2328677"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496" y="4221088"/>
            <a:ext cx="2975494" cy="646331"/>
          </a:xfrm>
          <a:prstGeom prst="rect">
            <a:avLst/>
          </a:prstGeom>
          <a:noFill/>
        </p:spPr>
        <p:txBody>
          <a:bodyPr wrap="none" rtlCol="0">
            <a:spAutoFit/>
          </a:bodyPr>
          <a:lstStyle/>
          <a:p>
            <a:pPr algn="ctr"/>
            <a:r>
              <a:rPr lang="cs-CZ" dirty="0" smtClean="0">
                <a:latin typeface="+mj-lt"/>
              </a:rPr>
              <a:t>Hustota pravděpodobnosti </a:t>
            </a:r>
            <a:br>
              <a:rPr lang="cs-CZ" dirty="0" smtClean="0">
                <a:latin typeface="+mj-lt"/>
              </a:rPr>
            </a:br>
            <a:r>
              <a:rPr lang="cs-CZ" dirty="0" smtClean="0">
                <a:latin typeface="+mj-lt"/>
              </a:rPr>
              <a:t>vzorkování z BRDF</a:t>
            </a:r>
            <a:endParaRPr lang="en-US" dirty="0">
              <a:latin typeface="+mj-lt"/>
            </a:endParaRPr>
          </a:p>
        </p:txBody>
      </p:sp>
      <p:sp>
        <p:nvSpPr>
          <p:cNvPr id="15" name="TextBox 14"/>
          <p:cNvSpPr txBox="1"/>
          <p:nvPr/>
        </p:nvSpPr>
        <p:spPr>
          <a:xfrm>
            <a:off x="3128982" y="4222829"/>
            <a:ext cx="5979522" cy="646331"/>
          </a:xfrm>
          <a:prstGeom prst="rect">
            <a:avLst/>
          </a:prstGeom>
          <a:noFill/>
          <a:ln w="28575">
            <a:solidFill>
              <a:srgbClr val="C00000"/>
            </a:solidFill>
          </a:ln>
        </p:spPr>
        <p:txBody>
          <a:bodyPr wrap="none" rtlCol="0">
            <a:spAutoFit/>
          </a:bodyPr>
          <a:lstStyle/>
          <a:p>
            <a:pPr algn="ctr"/>
            <a:r>
              <a:rPr lang="cs-CZ" b="1" dirty="0" smtClean="0">
                <a:latin typeface="+mj-lt"/>
              </a:rPr>
              <a:t>Hustota, s jakou by byl směr </a:t>
            </a:r>
            <a:r>
              <a:rPr lang="cs-CZ" b="1" dirty="0" err="1" smtClean="0">
                <a:latin typeface="Symbol" pitchFamily="18" charset="2"/>
              </a:rPr>
              <a:t>w</a:t>
            </a:r>
            <a:r>
              <a:rPr lang="cs-CZ" b="1" baseline="-25000" dirty="0" err="1" smtClean="0">
                <a:latin typeface="+mj-lt"/>
              </a:rPr>
              <a:t>j</a:t>
            </a:r>
            <a:r>
              <a:rPr lang="cs-CZ" b="1" dirty="0" smtClean="0">
                <a:latin typeface="+mj-lt"/>
              </a:rPr>
              <a:t> vygenerován, </a:t>
            </a:r>
            <a:br>
              <a:rPr lang="cs-CZ" b="1" dirty="0" smtClean="0">
                <a:latin typeface="+mj-lt"/>
              </a:rPr>
            </a:br>
            <a:r>
              <a:rPr lang="cs-CZ" b="1" dirty="0" smtClean="0">
                <a:latin typeface="+mj-lt"/>
              </a:rPr>
              <a:t>kdybychom byli použili vzorkování plochy zdroje</a:t>
            </a:r>
            <a:endParaRPr lang="en-US" b="1" dirty="0">
              <a:latin typeface="+mj-lt"/>
            </a:endParaRPr>
          </a:p>
        </p:txBody>
      </p:sp>
      <p:cxnSp>
        <p:nvCxnSpPr>
          <p:cNvPr id="19" name="Straight Arrow Connector 18"/>
          <p:cNvCxnSpPr>
            <a:stCxn id="15" idx="0"/>
          </p:cNvCxnSpPr>
          <p:nvPr/>
        </p:nvCxnSpPr>
        <p:spPr>
          <a:xfrm flipH="1" flipV="1">
            <a:off x="5391815" y="3645025"/>
            <a:ext cx="726928" cy="5778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4280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Hustoty pravděpodobnosti</a:t>
            </a:r>
            <a:endParaRPr lang="en-US" dirty="0"/>
          </a:p>
        </p:txBody>
      </p:sp>
      <p:sp>
        <p:nvSpPr>
          <p:cNvPr id="3" name="Content Placeholder 2"/>
          <p:cNvSpPr>
            <a:spLocks noGrp="1"/>
          </p:cNvSpPr>
          <p:nvPr>
            <p:ph idx="1"/>
          </p:nvPr>
        </p:nvSpPr>
        <p:spPr/>
        <p:txBody>
          <a:bodyPr/>
          <a:lstStyle/>
          <a:p>
            <a:r>
              <a:rPr lang="cs-CZ" b="1" dirty="0" smtClean="0"/>
              <a:t>Vzorkování BRDF: p</a:t>
            </a:r>
            <a:r>
              <a:rPr lang="cs-CZ" b="1" baseline="-25000" dirty="0" smtClean="0"/>
              <a:t>1</a:t>
            </a:r>
            <a:r>
              <a:rPr lang="cs-CZ" b="1" dirty="0" smtClean="0"/>
              <a:t>(</a:t>
            </a:r>
            <a:r>
              <a:rPr lang="cs-CZ" b="1" dirty="0" smtClean="0">
                <a:latin typeface="Symbol" pitchFamily="18" charset="2"/>
              </a:rPr>
              <a:t>w</a:t>
            </a:r>
            <a:r>
              <a:rPr lang="cs-CZ" b="1" dirty="0" smtClean="0"/>
              <a:t>)</a:t>
            </a:r>
          </a:p>
          <a:p>
            <a:pPr lvl="1"/>
            <a:r>
              <a:rPr lang="cs-CZ" dirty="0" smtClean="0"/>
              <a:t>Závisí na BRDF, např. pro </a:t>
            </a:r>
            <a:r>
              <a:rPr lang="cs-CZ" dirty="0" err="1" smtClean="0"/>
              <a:t>Lambertovskou</a:t>
            </a:r>
            <a:r>
              <a:rPr lang="cs-CZ" dirty="0" smtClean="0"/>
              <a:t> BRDF</a:t>
            </a:r>
          </a:p>
          <a:p>
            <a:endParaRPr lang="cs-CZ" dirty="0" smtClean="0"/>
          </a:p>
          <a:p>
            <a:endParaRPr lang="cs-CZ" dirty="0" smtClean="0"/>
          </a:p>
          <a:p>
            <a:endParaRPr lang="cs-CZ" b="1" dirty="0" smtClean="0"/>
          </a:p>
          <a:p>
            <a:r>
              <a:rPr lang="cs-CZ" b="1" dirty="0" smtClean="0"/>
              <a:t>Vzorkování plochy zdroje: p</a:t>
            </a:r>
            <a:r>
              <a:rPr lang="cs-CZ" b="1" baseline="-25000" dirty="0" smtClean="0"/>
              <a:t>2</a:t>
            </a:r>
            <a:r>
              <a:rPr lang="cs-CZ" b="1" dirty="0" smtClean="0"/>
              <a:t>(</a:t>
            </a:r>
            <a:r>
              <a:rPr lang="cs-CZ" b="1" dirty="0" smtClean="0">
                <a:latin typeface="Symbol" pitchFamily="18" charset="2"/>
              </a:rPr>
              <a:t>w</a:t>
            </a:r>
            <a:r>
              <a:rPr lang="cs-CZ" b="1" dirty="0" smtClean="0"/>
              <a:t>)</a:t>
            </a:r>
            <a:endParaRPr lang="cs-CZ" dirty="0" smtClean="0"/>
          </a:p>
          <a:p>
            <a:endParaRPr lang="cs-CZ" dirty="0" smtClean="0"/>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21</a:t>
            </a:fld>
            <a:endParaRPr lang="en-US" altLang="en-US"/>
          </a:p>
        </p:txBody>
      </p:sp>
      <p:graphicFrame>
        <p:nvGraphicFramePr>
          <p:cNvPr id="477187" name="Object 6"/>
          <p:cNvGraphicFramePr>
            <a:graphicFrameLocks noChangeAspect="1"/>
          </p:cNvGraphicFramePr>
          <p:nvPr/>
        </p:nvGraphicFramePr>
        <p:xfrm>
          <a:off x="3516313" y="2641600"/>
          <a:ext cx="2047875" cy="858838"/>
        </p:xfrm>
        <a:graphic>
          <a:graphicData uri="http://schemas.openxmlformats.org/presentationml/2006/ole">
            <p:oleObj spid="_x0000_s389272" name="Rovnice" r:id="rId3" imgW="939392" imgH="393529" progId="Equation.3">
              <p:embed/>
            </p:oleObj>
          </a:graphicData>
        </a:graphic>
      </p:graphicFrame>
      <p:graphicFrame>
        <p:nvGraphicFramePr>
          <p:cNvPr id="477189" name="Object 5"/>
          <p:cNvGraphicFramePr>
            <a:graphicFrameLocks noChangeAspect="1"/>
          </p:cNvGraphicFramePr>
          <p:nvPr/>
        </p:nvGraphicFramePr>
        <p:xfrm>
          <a:off x="899592" y="4437112"/>
          <a:ext cx="2990850" cy="1023938"/>
        </p:xfrm>
        <a:graphic>
          <a:graphicData uri="http://schemas.openxmlformats.org/presentationml/2006/ole">
            <p:oleObj spid="_x0000_s389273" name="Rovnice" r:id="rId4" imgW="1371600" imgH="469900" progId="Equation.3">
              <p:embed/>
            </p:oleObj>
          </a:graphicData>
        </a:graphic>
      </p:graphicFrame>
      <p:cxnSp>
        <p:nvCxnSpPr>
          <p:cNvPr id="12" name="Straight Connector 11"/>
          <p:cNvCxnSpPr/>
          <p:nvPr/>
        </p:nvCxnSpPr>
        <p:spPr>
          <a:xfrm>
            <a:off x="2727088" y="5445224"/>
            <a:ext cx="10081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203848" y="5589240"/>
            <a:ext cx="504056" cy="3249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79912" y="5590981"/>
            <a:ext cx="5277406" cy="646331"/>
          </a:xfrm>
          <a:prstGeom prst="rect">
            <a:avLst/>
          </a:prstGeom>
          <a:noFill/>
          <a:ln w="28575">
            <a:solidFill>
              <a:srgbClr val="C00000"/>
            </a:solidFill>
          </a:ln>
        </p:spPr>
        <p:txBody>
          <a:bodyPr wrap="none" rtlCol="0">
            <a:spAutoFit/>
          </a:bodyPr>
          <a:lstStyle/>
          <a:p>
            <a:pPr algn="ctr"/>
            <a:r>
              <a:rPr lang="cs-CZ" b="1" dirty="0" smtClean="0">
                <a:latin typeface="+mj-lt"/>
              </a:rPr>
              <a:t>Převedení hustoty 1/</a:t>
            </a:r>
            <a:r>
              <a:rPr lang="en-US" b="1" dirty="0" smtClean="0">
                <a:latin typeface="+mj-lt"/>
              </a:rPr>
              <a:t>|A| z </a:t>
            </a:r>
            <a:r>
              <a:rPr lang="en-US" b="1" dirty="0" err="1" smtClean="0">
                <a:latin typeface="+mj-lt"/>
              </a:rPr>
              <a:t>plo</a:t>
            </a:r>
            <a:r>
              <a:rPr lang="cs-CZ" b="1" dirty="0" err="1" smtClean="0">
                <a:latin typeface="+mj-lt"/>
              </a:rPr>
              <a:t>šné</a:t>
            </a:r>
            <a:r>
              <a:rPr lang="cs-CZ" b="1" dirty="0" smtClean="0">
                <a:latin typeface="+mj-lt"/>
              </a:rPr>
              <a:t> míry (</a:t>
            </a:r>
            <a:r>
              <a:rPr lang="cs-CZ" b="1" dirty="0" err="1" smtClean="0">
                <a:latin typeface="+mj-lt"/>
              </a:rPr>
              <a:t>dA</a:t>
            </a:r>
            <a:r>
              <a:rPr lang="cs-CZ" b="1" dirty="0" smtClean="0">
                <a:latin typeface="+mj-lt"/>
              </a:rPr>
              <a:t>) </a:t>
            </a:r>
            <a:br>
              <a:rPr lang="cs-CZ" b="1" dirty="0" smtClean="0">
                <a:latin typeface="+mj-lt"/>
              </a:rPr>
            </a:br>
            <a:r>
              <a:rPr lang="cs-CZ" b="1" dirty="0" smtClean="0">
                <a:latin typeface="+mj-lt"/>
              </a:rPr>
              <a:t>do míry prostorového úhlu (</a:t>
            </a:r>
            <a:r>
              <a:rPr lang="cs-CZ" b="1" dirty="0" err="1" smtClean="0">
                <a:latin typeface="+mj-lt"/>
              </a:rPr>
              <a:t>d</a:t>
            </a:r>
            <a:r>
              <a:rPr lang="cs-CZ" b="1" dirty="0" err="1" smtClean="0">
                <a:latin typeface="Symbol" pitchFamily="18" charset="2"/>
              </a:rPr>
              <a:t>w</a:t>
            </a:r>
            <a:r>
              <a:rPr lang="cs-CZ" b="1" dirty="0" smtClean="0">
                <a:latin typeface="+mj-lt"/>
              </a:rPr>
              <a:t>)</a:t>
            </a:r>
            <a:endParaRPr lang="en-US" b="1" dirty="0">
              <a:latin typeface="+mj-lt"/>
            </a:endParaRPr>
          </a:p>
        </p:txBody>
      </p:sp>
    </p:spTree>
    <p:extLst>
      <p:ext uri="{BB962C8B-B14F-4D97-AF65-F5344CB8AC3E}">
        <p14:creationId xmlns="" xmlns:p14="http://schemas.microsoft.com/office/powerpoint/2010/main" val="925243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Příspěvky vzorkovacích technik</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22</a:t>
            </a:fld>
            <a:endParaRPr lang="en-US" altLang="en-US"/>
          </a:p>
        </p:txBody>
      </p:sp>
      <p:pic>
        <p:nvPicPr>
          <p:cNvPr id="478210" name="Picture 2"/>
          <p:cNvPicPr>
            <a:picLocks noChangeAspect="1" noChangeArrowheads="1"/>
          </p:cNvPicPr>
          <p:nvPr/>
        </p:nvPicPr>
        <p:blipFill>
          <a:blip r:embed="rId2" cstate="print"/>
          <a:srcRect/>
          <a:stretch>
            <a:fillRect/>
          </a:stretch>
        </p:blipFill>
        <p:spPr bwMode="auto">
          <a:xfrm>
            <a:off x="971600" y="1628800"/>
            <a:ext cx="7200900" cy="3629025"/>
          </a:xfrm>
          <a:prstGeom prst="rect">
            <a:avLst/>
          </a:prstGeom>
          <a:noFill/>
          <a:ln w="9525">
            <a:noFill/>
            <a:miter lim="800000"/>
            <a:headEnd/>
            <a:tailEnd/>
          </a:ln>
        </p:spPr>
      </p:pic>
      <p:sp>
        <p:nvSpPr>
          <p:cNvPr id="7" name="TextBox 6"/>
          <p:cNvSpPr txBox="1"/>
          <p:nvPr/>
        </p:nvSpPr>
        <p:spPr>
          <a:xfrm rot="16200000">
            <a:off x="7095088" y="3282176"/>
            <a:ext cx="2811988" cy="369332"/>
          </a:xfrm>
          <a:prstGeom prst="rect">
            <a:avLst/>
          </a:prstGeom>
          <a:noFill/>
        </p:spPr>
        <p:txBody>
          <a:bodyPr wrap="none" rtlCol="0">
            <a:spAutoFit/>
          </a:bodyPr>
          <a:lstStyle/>
          <a:p>
            <a:r>
              <a:rPr lang="cs-CZ" dirty="0" smtClean="0">
                <a:latin typeface="+mj-lt"/>
              </a:rPr>
              <a:t>Image: Alexander </a:t>
            </a:r>
            <a:r>
              <a:rPr lang="cs-CZ" dirty="0" err="1" smtClean="0">
                <a:latin typeface="+mj-lt"/>
              </a:rPr>
              <a:t>Wilkie</a:t>
            </a:r>
            <a:endParaRPr lang="en-US" dirty="0">
              <a:latin typeface="+mj-lt"/>
            </a:endParaRPr>
          </a:p>
        </p:txBody>
      </p:sp>
      <p:sp>
        <p:nvSpPr>
          <p:cNvPr id="8" name="TextBox 7"/>
          <p:cNvSpPr txBox="1"/>
          <p:nvPr/>
        </p:nvSpPr>
        <p:spPr>
          <a:xfrm>
            <a:off x="1259632" y="5373216"/>
            <a:ext cx="2876108" cy="369332"/>
          </a:xfrm>
          <a:prstGeom prst="rect">
            <a:avLst/>
          </a:prstGeom>
          <a:noFill/>
        </p:spPr>
        <p:txBody>
          <a:bodyPr wrap="none" rtlCol="0">
            <a:spAutoFit/>
          </a:bodyPr>
          <a:lstStyle/>
          <a:p>
            <a:r>
              <a:rPr lang="cs-CZ" b="1" dirty="0" smtClean="0">
                <a:latin typeface="+mj-lt"/>
              </a:rPr>
              <a:t>w1 </a:t>
            </a:r>
            <a:r>
              <a:rPr lang="en-US" b="1" dirty="0" smtClean="0">
                <a:latin typeface="+mj-lt"/>
              </a:rPr>
              <a:t>* </a:t>
            </a:r>
            <a:r>
              <a:rPr lang="en-US" b="1" dirty="0" err="1" smtClean="0">
                <a:latin typeface="+mj-lt"/>
              </a:rPr>
              <a:t>vzorkov</a:t>
            </a:r>
            <a:r>
              <a:rPr lang="cs-CZ" b="1" dirty="0" err="1" smtClean="0">
                <a:latin typeface="+mj-lt"/>
              </a:rPr>
              <a:t>ání</a:t>
            </a:r>
            <a:r>
              <a:rPr lang="cs-CZ" b="1" dirty="0" smtClean="0">
                <a:latin typeface="+mj-lt"/>
              </a:rPr>
              <a:t> </a:t>
            </a:r>
            <a:r>
              <a:rPr lang="en-US" b="1" dirty="0" smtClean="0">
                <a:latin typeface="+mj-lt"/>
              </a:rPr>
              <a:t>BRDF </a:t>
            </a:r>
            <a:endParaRPr lang="en-US" b="1" dirty="0">
              <a:latin typeface="+mj-lt"/>
            </a:endParaRPr>
          </a:p>
        </p:txBody>
      </p:sp>
      <p:sp>
        <p:nvSpPr>
          <p:cNvPr id="9" name="TextBox 8"/>
          <p:cNvSpPr txBox="1"/>
          <p:nvPr/>
        </p:nvSpPr>
        <p:spPr>
          <a:xfrm>
            <a:off x="4936252" y="5373216"/>
            <a:ext cx="2953053" cy="369332"/>
          </a:xfrm>
          <a:prstGeom prst="rect">
            <a:avLst/>
          </a:prstGeom>
          <a:noFill/>
        </p:spPr>
        <p:txBody>
          <a:bodyPr wrap="none" rtlCol="0">
            <a:spAutoFit/>
          </a:bodyPr>
          <a:lstStyle/>
          <a:p>
            <a:r>
              <a:rPr lang="cs-CZ" b="1" dirty="0" smtClean="0">
                <a:latin typeface="+mj-lt"/>
              </a:rPr>
              <a:t>w2 </a:t>
            </a:r>
            <a:r>
              <a:rPr lang="en-US" b="1" dirty="0" smtClean="0">
                <a:latin typeface="+mj-lt"/>
              </a:rPr>
              <a:t>* </a:t>
            </a:r>
            <a:r>
              <a:rPr lang="en-US" b="1" dirty="0" err="1" smtClean="0">
                <a:latin typeface="+mj-lt"/>
              </a:rPr>
              <a:t>vzorkov</a:t>
            </a:r>
            <a:r>
              <a:rPr lang="cs-CZ" b="1" dirty="0" err="1" smtClean="0">
                <a:latin typeface="+mj-lt"/>
              </a:rPr>
              <a:t>ání</a:t>
            </a:r>
            <a:r>
              <a:rPr lang="cs-CZ" b="1" dirty="0" smtClean="0">
                <a:latin typeface="+mj-lt"/>
              </a:rPr>
              <a:t> zdroje</a:t>
            </a:r>
            <a:endParaRPr lang="en-US" b="1" dirty="0">
              <a:latin typeface="+mj-lt"/>
            </a:endParaRPr>
          </a:p>
        </p:txBody>
      </p:sp>
    </p:spTree>
    <p:extLst>
      <p:ext uri="{BB962C8B-B14F-4D97-AF65-F5344CB8AC3E}">
        <p14:creationId xmlns="" xmlns:p14="http://schemas.microsoft.com/office/powerpoint/2010/main" val="4213064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7618040" cy="1752600"/>
          </a:xfrm>
        </p:spPr>
        <p:txBody>
          <a:bodyPr/>
          <a:lstStyle/>
          <a:p>
            <a:pPr eaLnBrk="1" hangingPunct="1"/>
            <a:r>
              <a:rPr lang="cs-CZ" b="1" dirty="0" smtClean="0"/>
              <a:t>Výpočet přímého osvětlení pomocí MIS v path </a:t>
            </a:r>
            <a:r>
              <a:rPr lang="cs-CZ" b="1" dirty="0" err="1" smtClean="0"/>
              <a:t>traceru</a:t>
            </a:r>
            <a:endParaRPr lang="cs-CZ" b="1" dirty="0" smtClean="0"/>
          </a:p>
        </p:txBody>
      </p:sp>
      <p:sp>
        <p:nvSpPr>
          <p:cNvPr id="18435" name="Rectangle 3"/>
          <p:cNvSpPr>
            <a:spLocks noGrp="1" noChangeArrowheads="1"/>
          </p:cNvSpPr>
          <p:nvPr>
            <p:ph type="subTitle" idx="1"/>
          </p:nvPr>
        </p:nvSpPr>
        <p:spPr>
          <a:xfrm>
            <a:off x="1981200" y="3962400"/>
            <a:ext cx="6553200" cy="2130896"/>
          </a:xfrm>
        </p:spPr>
        <p:txBody>
          <a:bodyPr/>
          <a:lstStyle/>
          <a:p>
            <a:pPr eaLnBrk="1" hangingPunct="1"/>
            <a:endParaRPr lang="cs-CZ" sz="2000" dirty="0" smtClean="0"/>
          </a:p>
        </p:txBody>
      </p:sp>
    </p:spTree>
    <p:extLst>
      <p:ext uri="{BB962C8B-B14F-4D97-AF65-F5344CB8AC3E}">
        <p14:creationId xmlns="" xmlns:p14="http://schemas.microsoft.com/office/powerpoint/2010/main" val="354876265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Použití MIS v </a:t>
            </a:r>
            <a:r>
              <a:rPr lang="cs-CZ" dirty="0" err="1" smtClean="0"/>
              <a:t>path</a:t>
            </a:r>
            <a:r>
              <a:rPr lang="cs-CZ" dirty="0" smtClean="0"/>
              <a:t> </a:t>
            </a:r>
            <a:r>
              <a:rPr lang="cs-CZ" dirty="0" err="1" smtClean="0"/>
              <a:t>traceru</a:t>
            </a:r>
            <a:endParaRPr lang="en-US" dirty="0"/>
          </a:p>
        </p:txBody>
      </p:sp>
      <p:sp>
        <p:nvSpPr>
          <p:cNvPr id="3" name="Content Placeholder 2"/>
          <p:cNvSpPr>
            <a:spLocks noGrp="1"/>
          </p:cNvSpPr>
          <p:nvPr>
            <p:ph idx="1"/>
          </p:nvPr>
        </p:nvSpPr>
        <p:spPr/>
        <p:txBody>
          <a:bodyPr/>
          <a:lstStyle/>
          <a:p>
            <a:r>
              <a:rPr lang="en-US" dirty="0" smtClean="0"/>
              <a:t>Pro </a:t>
            </a:r>
            <a:r>
              <a:rPr lang="cs-CZ" dirty="0" smtClean="0"/>
              <a:t>každý vrchol cesty generované z kamery:</a:t>
            </a:r>
            <a:endParaRPr lang="en-US" dirty="0" smtClean="0"/>
          </a:p>
          <a:p>
            <a:pPr lvl="1"/>
            <a:endParaRPr lang="cs-CZ" dirty="0" smtClean="0"/>
          </a:p>
          <a:p>
            <a:pPr lvl="1"/>
            <a:r>
              <a:rPr lang="cs-CZ" dirty="0" smtClean="0"/>
              <a:t>Generování explicitního stínového paprsku pro techniku p</a:t>
            </a:r>
            <a:r>
              <a:rPr lang="cs-CZ" baseline="-25000" dirty="0" smtClean="0"/>
              <a:t>2</a:t>
            </a:r>
            <a:r>
              <a:rPr lang="cs-CZ" dirty="0" smtClean="0"/>
              <a:t> (vzorkování plochy zdroje)</a:t>
            </a:r>
          </a:p>
          <a:p>
            <a:pPr lvl="1"/>
            <a:endParaRPr lang="cs-CZ" dirty="0" smtClean="0"/>
          </a:p>
          <a:p>
            <a:pPr lvl="1"/>
            <a:r>
              <a:rPr lang="cs-CZ" dirty="0" smtClean="0"/>
              <a:t>Sekundární paprsek pro techniku p</a:t>
            </a:r>
            <a:r>
              <a:rPr lang="cs-CZ" baseline="-25000" dirty="0" smtClean="0"/>
              <a:t>1</a:t>
            </a:r>
            <a:r>
              <a:rPr lang="cs-CZ" dirty="0" smtClean="0"/>
              <a:t> (vzorkování zdroje)</a:t>
            </a:r>
          </a:p>
          <a:p>
            <a:pPr lvl="2"/>
            <a:r>
              <a:rPr lang="cs-CZ" dirty="0" smtClean="0"/>
              <a:t>Sdílený pro výpočet </a:t>
            </a:r>
            <a:r>
              <a:rPr lang="cs-CZ" b="1" dirty="0" smtClean="0"/>
              <a:t>přímého </a:t>
            </a:r>
            <a:r>
              <a:rPr lang="cs-CZ" dirty="0" smtClean="0"/>
              <a:t>i </a:t>
            </a:r>
            <a:r>
              <a:rPr lang="cs-CZ" b="1" dirty="0" smtClean="0"/>
              <a:t>nepřímého </a:t>
            </a:r>
            <a:r>
              <a:rPr lang="cs-CZ" dirty="0" smtClean="0"/>
              <a:t>osvětlení</a:t>
            </a:r>
          </a:p>
          <a:p>
            <a:pPr lvl="2"/>
            <a:r>
              <a:rPr lang="cs-CZ" dirty="0" smtClean="0"/>
              <a:t>Pouze na přímé osvětlení se aplikuje MIS váha (nepřímé osvětlení se připočte celé) </a:t>
            </a:r>
          </a:p>
          <a:p>
            <a:pPr lvl="2"/>
            <a:endParaRPr lang="cs-CZ" dirty="0" smtClean="0"/>
          </a:p>
          <a:p>
            <a:pPr lvl="1"/>
            <a:r>
              <a:rPr lang="cs-CZ" dirty="0" smtClean="0"/>
              <a:t>Při výpočtu MIS vah je potřeba vzít v úvahu pravděpodobnost ukončení cesty (ruská ruleta) </a:t>
            </a:r>
            <a:endParaRPr lang="en-US" dirty="0"/>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24</a:t>
            </a:fld>
            <a:endParaRPr lang="en-US" altLang="en-US"/>
          </a:p>
        </p:txBody>
      </p:sp>
    </p:spTree>
    <p:extLst>
      <p:ext uri="{BB962C8B-B14F-4D97-AF65-F5344CB8AC3E}">
        <p14:creationId xmlns="" xmlns:p14="http://schemas.microsoft.com/office/powerpoint/2010/main" val="1178431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Více zdrojů světla</a:t>
            </a:r>
            <a:endParaRPr lang="cs-CZ" dirty="0"/>
          </a:p>
        </p:txBody>
      </p:sp>
      <p:sp>
        <p:nvSpPr>
          <p:cNvPr id="3" name="Content Placeholder 2"/>
          <p:cNvSpPr>
            <a:spLocks noGrp="1"/>
          </p:cNvSpPr>
          <p:nvPr>
            <p:ph idx="1"/>
          </p:nvPr>
        </p:nvSpPr>
        <p:spPr/>
        <p:txBody>
          <a:bodyPr/>
          <a:lstStyle/>
          <a:p>
            <a:r>
              <a:rPr lang="cs-CZ" dirty="0" smtClean="0"/>
              <a:t>Možnost 1:</a:t>
            </a:r>
          </a:p>
          <a:p>
            <a:pPr lvl="1"/>
            <a:r>
              <a:rPr lang="cs-CZ" dirty="0" smtClean="0"/>
              <a:t>Stínový paprsek pro náhodný bod na každém zdroji světla</a:t>
            </a:r>
          </a:p>
          <a:p>
            <a:endParaRPr lang="cs-CZ" dirty="0" smtClean="0"/>
          </a:p>
          <a:p>
            <a:r>
              <a:rPr lang="cs-CZ" dirty="0" smtClean="0"/>
              <a:t>Možnost 2 </a:t>
            </a:r>
            <a:r>
              <a:rPr lang="en-US" dirty="0" smtClean="0"/>
              <a:t>(</a:t>
            </a:r>
            <a:r>
              <a:rPr lang="cs-CZ" dirty="0" smtClean="0"/>
              <a:t>často lepší):</a:t>
            </a:r>
          </a:p>
          <a:p>
            <a:pPr lvl="1"/>
            <a:r>
              <a:rPr lang="cs-CZ" dirty="0" smtClean="0"/>
              <a:t>Náhodný výběr zdroje (s p-</a:t>
            </a:r>
            <a:r>
              <a:rPr lang="cs-CZ" dirty="0" err="1" smtClean="0"/>
              <a:t>ností</a:t>
            </a:r>
            <a:r>
              <a:rPr lang="cs-CZ" dirty="0" smtClean="0"/>
              <a:t> podle výkonu)</a:t>
            </a:r>
          </a:p>
          <a:p>
            <a:pPr lvl="1"/>
            <a:r>
              <a:rPr lang="cs-CZ" dirty="0" smtClean="0"/>
              <a:t>Stínový paprsek k náhodně vybranému bodu na vybraném zdroji</a:t>
            </a:r>
          </a:p>
          <a:p>
            <a:endParaRPr lang="cs-CZ" dirty="0" smtClean="0"/>
          </a:p>
          <a:p>
            <a:r>
              <a:rPr lang="cs-CZ" dirty="0" smtClean="0"/>
              <a:t>Pozor: Pravděpodobnost výběru zdroje ovlivňuje hustoty (a tedy i váhy) v MIS</a:t>
            </a:r>
          </a:p>
          <a:p>
            <a:endParaRPr lang="cs-CZ" dirty="0" smtClean="0"/>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25</a:t>
            </a:fld>
            <a:endParaRPr lang="en-US" altLang="en-US"/>
          </a:p>
        </p:txBody>
      </p:sp>
    </p:spTree>
    <p:extLst>
      <p:ext uri="{BB962C8B-B14F-4D97-AF65-F5344CB8AC3E}">
        <p14:creationId xmlns="" xmlns:p14="http://schemas.microsoft.com/office/powerpoint/2010/main" val="17753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8229600" cy="1752600"/>
          </a:xfrm>
        </p:spPr>
        <p:txBody>
          <a:bodyPr/>
          <a:lstStyle/>
          <a:p>
            <a:pPr eaLnBrk="1" hangingPunct="1"/>
            <a:r>
              <a:rPr lang="cs-CZ" b="1" dirty="0" smtClean="0"/>
              <a:t>Generování vzorků z distribuce</a:t>
            </a:r>
          </a:p>
        </p:txBody>
      </p:sp>
      <p:sp>
        <p:nvSpPr>
          <p:cNvPr id="18435" name="Rectangle 3"/>
          <p:cNvSpPr>
            <a:spLocks noGrp="1" noChangeArrowheads="1"/>
          </p:cNvSpPr>
          <p:nvPr>
            <p:ph type="subTitle" idx="1"/>
          </p:nvPr>
        </p:nvSpPr>
        <p:spPr>
          <a:xfrm>
            <a:off x="1981200" y="3962400"/>
            <a:ext cx="6553200" cy="2130896"/>
          </a:xfrm>
        </p:spPr>
        <p:txBody>
          <a:bodyPr/>
          <a:lstStyle/>
          <a:p>
            <a:pPr eaLnBrk="1" hangingPunct="1"/>
            <a:endParaRPr lang="cs-CZ" sz="2000" dirty="0" smtClean="0"/>
          </a:p>
        </p:txBody>
      </p:sp>
    </p:spTree>
    <p:extLst>
      <p:ext uri="{BB962C8B-B14F-4D97-AF65-F5344CB8AC3E}">
        <p14:creationId xmlns="" xmlns:p14="http://schemas.microsoft.com/office/powerpoint/2010/main" val="242658966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1D diskrétní náhodná veličina</a:t>
            </a:r>
            <a:endParaRPr lang="cs-CZ" dirty="0"/>
          </a:p>
        </p:txBody>
      </p:sp>
      <p:sp>
        <p:nvSpPr>
          <p:cNvPr id="3" name="Content Placeholder 2"/>
          <p:cNvSpPr>
            <a:spLocks noGrp="1"/>
          </p:cNvSpPr>
          <p:nvPr>
            <p:ph idx="1"/>
          </p:nvPr>
        </p:nvSpPr>
        <p:spPr/>
        <p:txBody>
          <a:bodyPr/>
          <a:lstStyle/>
          <a:p>
            <a:r>
              <a:rPr lang="cs-CZ" dirty="0" smtClean="0"/>
              <a:t>Dána p-</a:t>
            </a:r>
            <a:r>
              <a:rPr lang="cs-CZ" dirty="0" err="1" smtClean="0"/>
              <a:t>nostní</a:t>
            </a:r>
            <a:r>
              <a:rPr lang="cs-CZ" dirty="0" smtClean="0"/>
              <a:t> </a:t>
            </a:r>
            <a:r>
              <a:rPr lang="cs-CZ" dirty="0" err="1" smtClean="0"/>
              <a:t>fce</a:t>
            </a:r>
            <a:r>
              <a:rPr lang="cs-CZ" dirty="0" smtClean="0"/>
              <a:t> </a:t>
            </a:r>
            <a:r>
              <a:rPr lang="cs-CZ" i="1" dirty="0" smtClean="0"/>
              <a:t>p</a:t>
            </a:r>
            <a:r>
              <a:rPr lang="cs-CZ" dirty="0" smtClean="0"/>
              <a:t>(</a:t>
            </a:r>
            <a:r>
              <a:rPr lang="cs-CZ" i="1" dirty="0" smtClean="0"/>
              <a:t>i</a:t>
            </a:r>
            <a:r>
              <a:rPr lang="cs-CZ" dirty="0" smtClean="0"/>
              <a:t>), </a:t>
            </a:r>
            <a:r>
              <a:rPr lang="cs-CZ" dirty="0" err="1" smtClean="0"/>
              <a:t>distrib</a:t>
            </a:r>
            <a:r>
              <a:rPr lang="en-US" dirty="0" smtClean="0"/>
              <a:t>u</a:t>
            </a:r>
            <a:r>
              <a:rPr lang="cs-CZ" dirty="0" smtClean="0"/>
              <a:t>ční </a:t>
            </a:r>
            <a:r>
              <a:rPr lang="cs-CZ" dirty="0" err="1" smtClean="0"/>
              <a:t>fce</a:t>
            </a:r>
            <a:r>
              <a:rPr lang="cs-CZ" dirty="0" smtClean="0"/>
              <a:t> </a:t>
            </a:r>
            <a:r>
              <a:rPr lang="cs-CZ" i="1" dirty="0" smtClean="0"/>
              <a:t>P</a:t>
            </a:r>
            <a:r>
              <a:rPr lang="cs-CZ" dirty="0" smtClean="0"/>
              <a:t>(</a:t>
            </a:r>
            <a:r>
              <a:rPr lang="cs-CZ" i="1" dirty="0" smtClean="0"/>
              <a:t>i</a:t>
            </a:r>
            <a:r>
              <a:rPr lang="cs-CZ" dirty="0" smtClean="0"/>
              <a:t>)</a:t>
            </a:r>
          </a:p>
          <a:p>
            <a:endParaRPr lang="cs-CZ" dirty="0" smtClean="0"/>
          </a:p>
          <a:p>
            <a:r>
              <a:rPr lang="cs-CZ" dirty="0" smtClean="0"/>
              <a:t>Postup</a:t>
            </a:r>
          </a:p>
          <a:p>
            <a:pPr marL="801687" lvl="1" indent="-457200">
              <a:buFont typeface="+mj-lt"/>
              <a:buAutoNum type="arabicPeriod"/>
            </a:pPr>
            <a:r>
              <a:rPr lang="cs-CZ" dirty="0" smtClean="0"/>
              <a:t>Vygeneruj </a:t>
            </a:r>
            <a:r>
              <a:rPr lang="cs-CZ" i="1" dirty="0" smtClean="0"/>
              <a:t>u</a:t>
            </a:r>
            <a:r>
              <a:rPr lang="cs-CZ" dirty="0" smtClean="0"/>
              <a:t> z </a:t>
            </a:r>
            <a:r>
              <a:rPr lang="cs-CZ" i="1" dirty="0" smtClean="0"/>
              <a:t>R</a:t>
            </a:r>
            <a:r>
              <a:rPr lang="cs-CZ" dirty="0" smtClean="0"/>
              <a:t>(0,1)</a:t>
            </a:r>
          </a:p>
          <a:p>
            <a:pPr marL="801687" lvl="1" indent="-457200">
              <a:buFont typeface="+mj-lt"/>
              <a:buAutoNum type="arabicPeriod"/>
            </a:pPr>
            <a:r>
              <a:rPr lang="cs-CZ" dirty="0" smtClean="0"/>
              <a:t>Vyber </a:t>
            </a:r>
            <a:r>
              <a:rPr lang="cs-CZ" i="1" dirty="0" err="1" smtClean="0"/>
              <a:t>x</a:t>
            </a:r>
            <a:r>
              <a:rPr lang="cs-CZ" i="1" baseline="-25000" dirty="0" err="1" smtClean="0"/>
              <a:t>i</a:t>
            </a:r>
            <a:r>
              <a:rPr lang="cs-CZ" dirty="0" smtClean="0"/>
              <a:t> pro které</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sz="1800" dirty="0" smtClean="0"/>
              <a:t>(definujeme </a:t>
            </a:r>
            <a:r>
              <a:rPr lang="cs-CZ" sz="1800" i="1" dirty="0" smtClean="0">
                <a:latin typeface="Times New Roman" pitchFamily="18" charset="0"/>
                <a:cs typeface="Times New Roman" pitchFamily="18" charset="0"/>
              </a:rPr>
              <a:t>P</a:t>
            </a:r>
            <a:r>
              <a:rPr lang="cs-CZ" sz="1800" dirty="0" smtClean="0">
                <a:latin typeface="Times New Roman" pitchFamily="18" charset="0"/>
                <a:cs typeface="Times New Roman" pitchFamily="18" charset="0"/>
              </a:rPr>
              <a:t>(0) = </a:t>
            </a:r>
            <a:r>
              <a:rPr lang="cs-CZ" sz="1800" dirty="0" err="1" smtClean="0">
                <a:latin typeface="Times New Roman" pitchFamily="18" charset="0"/>
                <a:cs typeface="Times New Roman" pitchFamily="18" charset="0"/>
              </a:rPr>
              <a:t>0</a:t>
            </a:r>
            <a:r>
              <a:rPr lang="cs-CZ" sz="1800" dirty="0" smtClean="0"/>
              <a:t>)</a:t>
            </a:r>
            <a:br>
              <a:rPr lang="cs-CZ" sz="1800" dirty="0" smtClean="0"/>
            </a:br>
            <a:endParaRPr lang="cs-CZ" dirty="0" smtClean="0"/>
          </a:p>
          <a:p>
            <a:r>
              <a:rPr lang="cs-CZ" dirty="0" smtClean="0"/>
              <a:t>Nalezení </a:t>
            </a:r>
            <a:r>
              <a:rPr lang="cs-CZ" i="1" dirty="0" smtClean="0"/>
              <a:t>i</a:t>
            </a:r>
            <a:r>
              <a:rPr lang="cs-CZ" dirty="0" smtClean="0"/>
              <a:t> se provádí půlením intervalu</a:t>
            </a:r>
          </a:p>
          <a:p>
            <a:endParaRPr lang="cs-CZ" dirty="0" smtClean="0"/>
          </a:p>
          <a:p>
            <a:endParaRPr lang="cs-CZ" dirty="0" smtClean="0"/>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27</a:t>
            </a:fld>
            <a:endParaRPr lang="en-US" altLang="en-US"/>
          </a:p>
        </p:txBody>
      </p:sp>
      <p:grpSp>
        <p:nvGrpSpPr>
          <p:cNvPr id="7" name="Group 61"/>
          <p:cNvGrpSpPr/>
          <p:nvPr/>
        </p:nvGrpSpPr>
        <p:grpSpPr>
          <a:xfrm>
            <a:off x="5004048" y="2348880"/>
            <a:ext cx="3888432" cy="2880320"/>
            <a:chOff x="5076056" y="3645024"/>
            <a:chExt cx="3888432" cy="2880320"/>
          </a:xfrm>
        </p:grpSpPr>
        <p:sp>
          <p:nvSpPr>
            <p:cNvPr id="37" name="Rectangle 36"/>
            <p:cNvSpPr/>
            <p:nvPr/>
          </p:nvSpPr>
          <p:spPr>
            <a:xfrm>
              <a:off x="5076056" y="3645024"/>
              <a:ext cx="3888432" cy="2880320"/>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8" name="Straight Arrow Connector 37"/>
            <p:cNvCxnSpPr/>
            <p:nvPr/>
          </p:nvCxnSpPr>
          <p:spPr>
            <a:xfrm>
              <a:off x="5724128" y="6013530"/>
              <a:ext cx="288032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724128" y="3861048"/>
              <a:ext cx="0" cy="21329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228184" y="5509474"/>
              <a:ext cx="0" cy="556526"/>
            </a:xfrm>
            <a:prstGeom prst="straightConnector1">
              <a:avLst/>
            </a:prstGeom>
            <a:ln w="28575">
              <a:solidFill>
                <a:srgbClr val="00B050"/>
              </a:solidFill>
              <a:prstDash val="dash"/>
              <a:tailEnd type="oval" w="lg" len="lg"/>
            </a:ln>
          </p:spPr>
          <p:style>
            <a:lnRef idx="1">
              <a:schemeClr val="accent1"/>
            </a:lnRef>
            <a:fillRef idx="0">
              <a:schemeClr val="accent1"/>
            </a:fillRef>
            <a:effectRef idx="0">
              <a:schemeClr val="accent1"/>
            </a:effectRef>
            <a:fontRef idx="minor">
              <a:schemeClr val="tx1"/>
            </a:fontRef>
          </p:style>
        </p:cxnSp>
        <p:graphicFrame>
          <p:nvGraphicFramePr>
            <p:cNvPr id="43" name="Object 4">
              <a:hlinkClick r:id="" action="ppaction://ole?verb=0"/>
            </p:cNvPr>
            <p:cNvGraphicFramePr>
              <a:graphicFrameLocks/>
            </p:cNvGraphicFramePr>
            <p:nvPr/>
          </p:nvGraphicFramePr>
          <p:xfrm>
            <a:off x="5248275" y="5052541"/>
            <a:ext cx="293688" cy="320675"/>
          </p:xfrm>
          <a:graphic>
            <a:graphicData uri="http://schemas.openxmlformats.org/presentationml/2006/ole">
              <p:oleObj spid="_x0000_s394431" name="Rovnice" r:id="rId3" imgW="126835" imgH="139518" progId="Equation.3">
                <p:embed/>
              </p:oleObj>
            </a:graphicData>
          </a:graphic>
        </p:graphicFrame>
        <p:graphicFrame>
          <p:nvGraphicFramePr>
            <p:cNvPr id="44" name="Object 5">
              <a:hlinkClick r:id="" action="ppaction://ole?verb=0"/>
            </p:cNvPr>
            <p:cNvGraphicFramePr>
              <a:graphicFrameLocks/>
            </p:cNvGraphicFramePr>
            <p:nvPr/>
          </p:nvGraphicFramePr>
          <p:xfrm>
            <a:off x="6083871" y="5942881"/>
            <a:ext cx="352425" cy="496887"/>
          </p:xfrm>
          <a:graphic>
            <a:graphicData uri="http://schemas.openxmlformats.org/presentationml/2006/ole">
              <p:oleObj spid="_x0000_s394432" name="Rovnice" r:id="rId4" imgW="152268" imgH="215713" progId="Equation.3">
                <p:embed/>
              </p:oleObj>
            </a:graphicData>
          </a:graphic>
        </p:graphicFrame>
        <p:cxnSp>
          <p:nvCxnSpPr>
            <p:cNvPr id="45" name="Straight Connector 44"/>
            <p:cNvCxnSpPr/>
            <p:nvPr/>
          </p:nvCxnSpPr>
          <p:spPr>
            <a:xfrm flipH="1">
              <a:off x="5652120" y="5229200"/>
              <a:ext cx="1080120" cy="0"/>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076056" y="3645024"/>
              <a:ext cx="3888432" cy="369332"/>
            </a:xfrm>
            <a:prstGeom prst="rect">
              <a:avLst/>
            </a:prstGeom>
            <a:noFill/>
          </p:spPr>
          <p:txBody>
            <a:bodyPr wrap="square" rtlCol="0">
              <a:spAutoFit/>
            </a:bodyPr>
            <a:lstStyle/>
            <a:p>
              <a:pPr algn="ctr"/>
              <a:r>
                <a:rPr lang="cs-CZ" b="1" dirty="0" smtClean="0">
                  <a:latin typeface="+mj-lt"/>
                </a:rPr>
                <a:t>Distribuční funkce</a:t>
              </a:r>
            </a:p>
          </p:txBody>
        </p:sp>
        <p:cxnSp>
          <p:nvCxnSpPr>
            <p:cNvPr id="48" name="Straight Arrow Connector 47"/>
            <p:cNvCxnSpPr/>
            <p:nvPr/>
          </p:nvCxnSpPr>
          <p:spPr>
            <a:xfrm flipV="1">
              <a:off x="6732240" y="4931288"/>
              <a:ext cx="0" cy="1134712"/>
            </a:xfrm>
            <a:prstGeom prst="straightConnector1">
              <a:avLst/>
            </a:prstGeom>
            <a:ln w="28575">
              <a:solidFill>
                <a:srgbClr val="00B050"/>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236296" y="4639488"/>
              <a:ext cx="0" cy="1426512"/>
            </a:xfrm>
            <a:prstGeom prst="straightConnector1">
              <a:avLst/>
            </a:prstGeom>
            <a:ln w="28575">
              <a:solidFill>
                <a:srgbClr val="00B050"/>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7740352" y="4121784"/>
              <a:ext cx="0" cy="1944216"/>
            </a:xfrm>
            <a:prstGeom prst="straightConnector1">
              <a:avLst/>
            </a:prstGeom>
            <a:ln w="28575">
              <a:solidFill>
                <a:srgbClr val="00B050"/>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652120" y="4135432"/>
              <a:ext cx="2074584" cy="13648"/>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08234" name="Object 10">
              <a:hlinkClick r:id="" action="ppaction://ole?verb=0"/>
            </p:cNvPr>
            <p:cNvGraphicFramePr>
              <a:graphicFrameLocks/>
            </p:cNvGraphicFramePr>
            <p:nvPr/>
          </p:nvGraphicFramePr>
          <p:xfrm>
            <a:off x="5365750" y="3932238"/>
            <a:ext cx="204788" cy="381000"/>
          </p:xfrm>
          <a:graphic>
            <a:graphicData uri="http://schemas.openxmlformats.org/presentationml/2006/ole">
              <p:oleObj spid="_x0000_s394433" name="Rovnice" r:id="rId5" imgW="88707" imgH="164742" progId="Equation.3">
                <p:embed/>
              </p:oleObj>
            </a:graphicData>
          </a:graphic>
        </p:graphicFrame>
      </p:grpSp>
      <p:graphicFrame>
        <p:nvGraphicFramePr>
          <p:cNvPr id="41" name="Object 5">
            <a:hlinkClick r:id="" action="ppaction://ole?verb=0"/>
          </p:cNvPr>
          <p:cNvGraphicFramePr>
            <a:graphicFrameLocks/>
          </p:cNvGraphicFramePr>
          <p:nvPr/>
        </p:nvGraphicFramePr>
        <p:xfrm>
          <a:off x="6508750" y="4653087"/>
          <a:ext cx="382588" cy="496887"/>
        </p:xfrm>
        <a:graphic>
          <a:graphicData uri="http://schemas.openxmlformats.org/presentationml/2006/ole">
            <p:oleObj spid="_x0000_s394434" name="Rovnice" r:id="rId6" imgW="164885" imgH="215619" progId="Equation.3">
              <p:embed/>
            </p:oleObj>
          </a:graphicData>
        </a:graphic>
      </p:graphicFrame>
      <p:graphicFrame>
        <p:nvGraphicFramePr>
          <p:cNvPr id="451596" name="Object 12">
            <a:hlinkClick r:id="" action="ppaction://ole?verb=0"/>
          </p:cNvPr>
          <p:cNvGraphicFramePr>
            <a:graphicFrameLocks/>
          </p:cNvGraphicFramePr>
          <p:nvPr/>
        </p:nvGraphicFramePr>
        <p:xfrm>
          <a:off x="7013575" y="4638799"/>
          <a:ext cx="381000" cy="527050"/>
        </p:xfrm>
        <a:graphic>
          <a:graphicData uri="http://schemas.openxmlformats.org/presentationml/2006/ole">
            <p:oleObj spid="_x0000_s394435" name="Rovnice" r:id="rId7" imgW="165028" imgH="228501" progId="Equation.3">
              <p:embed/>
            </p:oleObj>
          </a:graphicData>
        </a:graphic>
      </p:graphicFrame>
      <p:graphicFrame>
        <p:nvGraphicFramePr>
          <p:cNvPr id="451597" name="Object 13">
            <a:hlinkClick r:id="" action="ppaction://ole?verb=0"/>
          </p:cNvPr>
          <p:cNvGraphicFramePr>
            <a:graphicFrameLocks/>
          </p:cNvGraphicFramePr>
          <p:nvPr/>
        </p:nvGraphicFramePr>
        <p:xfrm>
          <a:off x="7518400" y="4653087"/>
          <a:ext cx="382588" cy="496887"/>
        </p:xfrm>
        <a:graphic>
          <a:graphicData uri="http://schemas.openxmlformats.org/presentationml/2006/ole">
            <p:oleObj spid="_x0000_s394436" name="Rovnice" r:id="rId8" imgW="164885" imgH="215619" progId="Equation.3">
              <p:embed/>
            </p:oleObj>
          </a:graphicData>
        </a:graphic>
      </p:graphicFrame>
      <p:grpSp>
        <p:nvGrpSpPr>
          <p:cNvPr id="25" name="Group 24"/>
          <p:cNvGrpSpPr/>
          <p:nvPr/>
        </p:nvGrpSpPr>
        <p:grpSpPr>
          <a:xfrm>
            <a:off x="1043608" y="4005064"/>
            <a:ext cx="3240360" cy="792088"/>
            <a:chOff x="1043608" y="3919408"/>
            <a:chExt cx="3240360" cy="792088"/>
          </a:xfrm>
        </p:grpSpPr>
        <p:graphicFrame>
          <p:nvGraphicFramePr>
            <p:cNvPr id="308226" name="Object 2">
              <a:hlinkClick r:id="" action="ppaction://ole?verb=0"/>
            </p:cNvPr>
            <p:cNvGraphicFramePr>
              <a:graphicFrameLocks/>
            </p:cNvGraphicFramePr>
            <p:nvPr/>
          </p:nvGraphicFramePr>
          <p:xfrm>
            <a:off x="1204913" y="4077072"/>
            <a:ext cx="2962275" cy="466725"/>
          </p:xfrm>
          <a:graphic>
            <a:graphicData uri="http://schemas.openxmlformats.org/presentationml/2006/ole">
              <p:oleObj spid="_x0000_s394437" name="Rovnice" r:id="rId9" imgW="1282700" imgH="203200" progId="Equation.3">
                <p:embed/>
              </p:oleObj>
            </a:graphicData>
          </a:graphic>
        </p:graphicFrame>
        <p:sp>
          <p:nvSpPr>
            <p:cNvPr id="24" name="Rectangle 23"/>
            <p:cNvSpPr/>
            <p:nvPr/>
          </p:nvSpPr>
          <p:spPr>
            <a:xfrm>
              <a:off x="1043608" y="3919408"/>
              <a:ext cx="3240360"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35180974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2D diskrétní náhodná veličina</a:t>
            </a:r>
            <a:endParaRPr lang="en-US" dirty="0"/>
          </a:p>
        </p:txBody>
      </p:sp>
      <p:sp>
        <p:nvSpPr>
          <p:cNvPr id="3" name="Content Placeholder 2"/>
          <p:cNvSpPr>
            <a:spLocks noGrp="1"/>
          </p:cNvSpPr>
          <p:nvPr>
            <p:ph idx="1"/>
          </p:nvPr>
        </p:nvSpPr>
        <p:spPr/>
        <p:txBody>
          <a:bodyPr/>
          <a:lstStyle/>
          <a:p>
            <a:pPr marL="342900" lvl="1" indent="-342900">
              <a:buClr>
                <a:schemeClr val="accent1"/>
              </a:buClr>
              <a:buSzPct val="65000"/>
              <a:buFont typeface="Wingdings" pitchFamily="2" charset="2"/>
              <a:buChar char="n"/>
            </a:pPr>
            <a:r>
              <a:rPr lang="cs-CZ" sz="2400" dirty="0" smtClean="0"/>
              <a:t>Dána p-</a:t>
            </a:r>
            <a:r>
              <a:rPr lang="cs-CZ" sz="2400" dirty="0" err="1" smtClean="0"/>
              <a:t>nostní</a:t>
            </a:r>
            <a:r>
              <a:rPr lang="cs-CZ" sz="2400" dirty="0" smtClean="0"/>
              <a:t> </a:t>
            </a:r>
            <a:r>
              <a:rPr lang="cs-CZ" sz="2400" dirty="0" err="1" smtClean="0"/>
              <a:t>fce</a:t>
            </a:r>
            <a:r>
              <a:rPr lang="cs-CZ" sz="2400" dirty="0" smtClean="0"/>
              <a:t> </a:t>
            </a:r>
            <a:r>
              <a:rPr lang="cs-CZ" sz="2400" i="1" dirty="0" err="1" smtClean="0"/>
              <a:t>p</a:t>
            </a:r>
            <a:r>
              <a:rPr lang="cs-CZ" sz="2400" i="1" baseline="-25000" dirty="0" err="1" smtClean="0"/>
              <a:t>I,J</a:t>
            </a:r>
            <a:r>
              <a:rPr lang="cs-CZ" sz="2400" dirty="0" smtClean="0"/>
              <a:t>(</a:t>
            </a:r>
            <a:r>
              <a:rPr lang="cs-CZ" sz="2400" i="1" dirty="0" smtClean="0"/>
              <a:t>i, j</a:t>
            </a:r>
            <a:r>
              <a:rPr lang="cs-CZ" sz="2400" dirty="0" smtClean="0"/>
              <a:t>)</a:t>
            </a:r>
          </a:p>
          <a:p>
            <a:endParaRPr lang="en-US" dirty="0" smtClean="0"/>
          </a:p>
          <a:p>
            <a:r>
              <a:rPr lang="cs-CZ" dirty="0" smtClean="0"/>
              <a:t>Možnost 1: </a:t>
            </a:r>
          </a:p>
          <a:p>
            <a:pPr lvl="1"/>
            <a:r>
              <a:rPr lang="cs-CZ" dirty="0" smtClean="0"/>
              <a:t>Interpretovat jako 1D vektor pravděpodobností</a:t>
            </a:r>
          </a:p>
          <a:p>
            <a:pPr lvl="1"/>
            <a:r>
              <a:rPr lang="cs-CZ" dirty="0" smtClean="0"/>
              <a:t>Vzorkovat jako 1D distribuci</a:t>
            </a:r>
            <a:endParaRPr lang="en-US" dirty="0" smtClean="0"/>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28</a:t>
            </a:fld>
            <a:endParaRPr lang="en-US" altLang="en-US"/>
          </a:p>
        </p:txBody>
      </p:sp>
    </p:spTree>
    <p:extLst>
      <p:ext uri="{BB962C8B-B14F-4D97-AF65-F5344CB8AC3E}">
        <p14:creationId xmlns="" xmlns:p14="http://schemas.microsoft.com/office/powerpoint/2010/main" val="313794365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2D diskrétní náhodná veličina</a:t>
            </a:r>
            <a:endParaRPr lang="en-US" dirty="0"/>
          </a:p>
        </p:txBody>
      </p:sp>
      <p:sp>
        <p:nvSpPr>
          <p:cNvPr id="3" name="Content Placeholder 2"/>
          <p:cNvSpPr>
            <a:spLocks noGrp="1"/>
          </p:cNvSpPr>
          <p:nvPr>
            <p:ph idx="1"/>
          </p:nvPr>
        </p:nvSpPr>
        <p:spPr/>
        <p:txBody>
          <a:bodyPr/>
          <a:lstStyle/>
          <a:p>
            <a:r>
              <a:rPr lang="cs-CZ" dirty="0" smtClean="0"/>
              <a:t>Možnost 2 (lepší)</a:t>
            </a:r>
          </a:p>
          <a:p>
            <a:pPr marL="801687" lvl="1" indent="-457200">
              <a:buFont typeface="+mj-lt"/>
              <a:buAutoNum type="arabicPeriod"/>
            </a:pPr>
            <a:r>
              <a:rPr lang="cs-CZ" dirty="0" smtClean="0"/>
              <a:t>„Řádek“ </a:t>
            </a:r>
            <a:r>
              <a:rPr lang="cs-CZ" i="1" dirty="0" err="1" smtClean="0"/>
              <a:t>i</a:t>
            </a:r>
            <a:r>
              <a:rPr lang="cs-CZ" baseline="-25000" dirty="0" err="1" smtClean="0"/>
              <a:t>sel</a:t>
            </a:r>
            <a:r>
              <a:rPr lang="cs-CZ" dirty="0" smtClean="0"/>
              <a:t> vybrat podle marginálního rozdělení, popsaného 1D p-</a:t>
            </a:r>
            <a:r>
              <a:rPr lang="cs-CZ" dirty="0" err="1" smtClean="0"/>
              <a:t>nostní</a:t>
            </a:r>
            <a:r>
              <a:rPr lang="cs-CZ" dirty="0" smtClean="0"/>
              <a:t> </a:t>
            </a:r>
            <a:r>
              <a:rPr lang="cs-CZ" dirty="0" err="1" smtClean="0"/>
              <a:t>fcí</a:t>
            </a:r>
            <a:endParaRPr lang="cs-CZ" dirty="0" smtClean="0"/>
          </a:p>
          <a:p>
            <a:pPr marL="801687" lvl="1" indent="-457200">
              <a:buFont typeface="+mj-lt"/>
              <a:buAutoNum type="arabicPeriod"/>
            </a:pPr>
            <a:endParaRPr lang="cs-CZ" dirty="0" smtClean="0"/>
          </a:p>
          <a:p>
            <a:pPr marL="801687" lvl="1" indent="-457200">
              <a:buFont typeface="+mj-lt"/>
              <a:buAutoNum type="arabicPeriod"/>
            </a:pPr>
            <a:endParaRPr lang="cs-CZ" dirty="0" smtClean="0"/>
          </a:p>
          <a:p>
            <a:pPr marL="801687" lvl="1" indent="-457200">
              <a:buFont typeface="+mj-lt"/>
              <a:buAutoNum type="arabicPeriod"/>
            </a:pPr>
            <a:endParaRPr lang="cs-CZ" dirty="0" smtClean="0"/>
          </a:p>
          <a:p>
            <a:pPr marL="801687" lvl="1" indent="-457200">
              <a:buFont typeface="+mj-lt"/>
              <a:buAutoNum type="arabicPeriod"/>
            </a:pPr>
            <a:r>
              <a:rPr lang="cs-CZ" dirty="0" smtClean="0"/>
              <a:t>„Sloupec“ </a:t>
            </a:r>
            <a:r>
              <a:rPr lang="cs-CZ" i="1" dirty="0" err="1" smtClean="0"/>
              <a:t>j</a:t>
            </a:r>
            <a:r>
              <a:rPr lang="cs-CZ" baseline="-25000" dirty="0" err="1" smtClean="0"/>
              <a:t>sel</a:t>
            </a:r>
            <a:r>
              <a:rPr lang="cs-CZ" dirty="0" smtClean="0"/>
              <a:t> vybrat podle podmíněného rozdělení příslušejícího vybranému „řádku“ </a:t>
            </a:r>
            <a:r>
              <a:rPr lang="cs-CZ" i="1" dirty="0" err="1" smtClean="0"/>
              <a:t>i</a:t>
            </a:r>
            <a:r>
              <a:rPr lang="cs-CZ" baseline="-25000" dirty="0" err="1" smtClean="0"/>
              <a:t>sel</a:t>
            </a:r>
            <a:endParaRPr lang="cs-CZ" i="1" dirty="0"/>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29</a:t>
            </a:fld>
            <a:endParaRPr lang="en-US" altLang="en-US"/>
          </a:p>
        </p:txBody>
      </p:sp>
      <p:graphicFrame>
        <p:nvGraphicFramePr>
          <p:cNvPr id="411649" name="Object 1">
            <a:hlinkClick r:id="" action="ppaction://ole?verb=0"/>
          </p:cNvPr>
          <p:cNvGraphicFramePr>
            <a:graphicFrameLocks/>
          </p:cNvGraphicFramePr>
          <p:nvPr>
            <p:extLst>
              <p:ext uri="{D42A27DB-BD31-4B8C-83A1-F6EECF244321}">
                <p14:modId xmlns="" xmlns:p14="http://schemas.microsoft.com/office/powerpoint/2010/main" val="4198810971"/>
              </p:ext>
            </p:extLst>
          </p:nvPr>
        </p:nvGraphicFramePr>
        <p:xfrm>
          <a:off x="3162300" y="2781300"/>
          <a:ext cx="2819400" cy="1079500"/>
        </p:xfrm>
        <a:graphic>
          <a:graphicData uri="http://schemas.openxmlformats.org/presentationml/2006/ole">
            <p:oleObj spid="_x0000_s395320" name="Rovnice" r:id="rId3" imgW="1218960" imgH="469800" progId="Equation.3">
              <p:embed/>
            </p:oleObj>
          </a:graphicData>
        </a:graphic>
      </p:graphicFrame>
      <p:graphicFrame>
        <p:nvGraphicFramePr>
          <p:cNvPr id="411650" name="Object 2">
            <a:hlinkClick r:id="" action="ppaction://ole?verb=0"/>
          </p:cNvPr>
          <p:cNvGraphicFramePr>
            <a:graphicFrameLocks/>
          </p:cNvGraphicFramePr>
          <p:nvPr>
            <p:extLst>
              <p:ext uri="{D42A27DB-BD31-4B8C-83A1-F6EECF244321}">
                <p14:modId xmlns="" xmlns:p14="http://schemas.microsoft.com/office/powerpoint/2010/main" val="4161479904"/>
              </p:ext>
            </p:extLst>
          </p:nvPr>
        </p:nvGraphicFramePr>
        <p:xfrm>
          <a:off x="2474913" y="4870450"/>
          <a:ext cx="4195762" cy="1020763"/>
        </p:xfrm>
        <a:graphic>
          <a:graphicData uri="http://schemas.openxmlformats.org/presentationml/2006/ole">
            <p:oleObj spid="_x0000_s395321" name="Rovnice" r:id="rId4" imgW="1815840" imgH="444240" progId="Equation.3">
              <p:embed/>
            </p:oleObj>
          </a:graphicData>
        </a:graphic>
      </p:graphicFrame>
    </p:spTree>
    <p:extLst>
      <p:ext uri="{BB962C8B-B14F-4D97-AF65-F5344CB8AC3E}">
        <p14:creationId xmlns="" xmlns:p14="http://schemas.microsoft.com/office/powerpoint/2010/main" val="219466406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cs-CZ" dirty="0" err="1" smtClean="0"/>
              <a:t>Path</a:t>
            </a:r>
            <a:r>
              <a:rPr lang="cs-CZ" dirty="0" smtClean="0"/>
              <a:t> </a:t>
            </a:r>
            <a:r>
              <a:rPr lang="cs-CZ" dirty="0" err="1" smtClean="0"/>
              <a:t>Tracing</a:t>
            </a:r>
            <a:r>
              <a:rPr lang="cs-CZ" dirty="0" smtClean="0"/>
              <a:t> – Implicitní osvětlení</a:t>
            </a:r>
            <a:endParaRPr lang="cs-CZ" dirty="0"/>
          </a:p>
        </p:txBody>
      </p:sp>
      <p:sp>
        <p:nvSpPr>
          <p:cNvPr id="307203" name="Rectangle 3"/>
          <p:cNvSpPr>
            <a:spLocks noGrp="1" noChangeArrowheads="1"/>
          </p:cNvSpPr>
          <p:nvPr>
            <p:ph type="body" idx="1"/>
          </p:nvPr>
        </p:nvSpPr>
        <p:spPr>
          <a:xfrm>
            <a:off x="457200" y="1052737"/>
            <a:ext cx="8686800" cy="5256584"/>
          </a:xfrm>
        </p:spPr>
        <p:txBody>
          <a:bodyPr/>
          <a:lstStyle/>
          <a:p>
            <a:pPr>
              <a:buNone/>
            </a:pPr>
            <a:r>
              <a:rPr lang="en-US" sz="1400" b="1" dirty="0" smtClean="0">
                <a:latin typeface="Courier New" pitchFamily="49" charset="0"/>
              </a:rPr>
              <a:t>get</a:t>
            </a:r>
            <a:r>
              <a:rPr lang="cs-CZ" sz="1400" b="1" dirty="0" smtClean="0">
                <a:latin typeface="Courier New" pitchFamily="49" charset="0"/>
              </a:rPr>
              <a:t>Li</a:t>
            </a:r>
            <a:r>
              <a:rPr lang="en-US" sz="1400" b="1" dirty="0" smtClean="0">
                <a:latin typeface="Courier New" pitchFamily="49" charset="0"/>
              </a:rPr>
              <a:t>(x, w)</a:t>
            </a:r>
            <a:endParaRPr lang="cs-CZ" sz="1400" b="1" dirty="0" smtClean="0">
              <a:latin typeface="Courier New" pitchFamily="49" charset="0"/>
            </a:endParaRPr>
          </a:p>
          <a:p>
            <a:pPr>
              <a:buNone/>
            </a:pPr>
            <a:r>
              <a:rPr lang="en-US" sz="1400" b="1" dirty="0" smtClean="0">
                <a:latin typeface="Courier New" pitchFamily="49" charset="0"/>
              </a:rPr>
              <a:t>{</a:t>
            </a:r>
            <a:endParaRPr lang="cs-CZ" sz="1400" b="1" dirty="0" smtClean="0">
              <a:latin typeface="Courier New" pitchFamily="49" charset="0"/>
            </a:endParaRPr>
          </a:p>
          <a:p>
            <a:pPr>
              <a:buNone/>
            </a:pPr>
            <a:r>
              <a:rPr lang="cs-CZ" sz="1400" b="1" dirty="0" smtClean="0">
                <a:latin typeface="Courier New" pitchFamily="49" charset="0"/>
                <a:cs typeface="Courier New" pitchFamily="49" charset="0"/>
              </a:rPr>
              <a:t>	</a:t>
            </a:r>
            <a:r>
              <a:rPr lang="en-US" sz="1400" b="1" dirty="0" smtClean="0">
                <a:solidFill>
                  <a:srgbClr val="0000FF"/>
                </a:solidFill>
                <a:latin typeface="Courier New" pitchFamily="49" charset="0"/>
                <a:cs typeface="Courier New" pitchFamily="49" charset="0"/>
              </a:rPr>
              <a:t>Color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thrput</a:t>
            </a:r>
            <a:r>
              <a:rPr lang="en-US" sz="1400" b="1" dirty="0" smtClean="0">
                <a:latin typeface="Courier New" pitchFamily="49" charset="0"/>
                <a:cs typeface="Courier New" pitchFamily="49" charset="0"/>
              </a:rPr>
              <a:t> = </a:t>
            </a:r>
            <a:r>
              <a:rPr lang="cs-CZ" sz="1400" b="1" dirty="0" smtClean="0">
                <a:latin typeface="Courier New" pitchFamily="49" charset="0"/>
                <a:cs typeface="Courier New" pitchFamily="49" charset="0"/>
              </a:rPr>
              <a:t>(</a:t>
            </a:r>
            <a:r>
              <a:rPr lang="en-US" sz="1400" b="1" dirty="0" smtClean="0">
                <a:latin typeface="Courier New" pitchFamily="49" charset="0"/>
                <a:cs typeface="Courier New" pitchFamily="49" charset="0"/>
              </a:rPr>
              <a:t>1</a:t>
            </a:r>
            <a:r>
              <a:rPr lang="cs-CZ" sz="1400" b="1" dirty="0" smtClean="0">
                <a:latin typeface="Courier New" pitchFamily="49" charset="0"/>
                <a:cs typeface="Courier New" pitchFamily="49" charset="0"/>
              </a:rPr>
              <a:t>,1,1)</a:t>
            </a: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	</a:t>
            </a:r>
            <a:r>
              <a:rPr lang="en-US" sz="1400" b="1" dirty="0" smtClean="0">
                <a:solidFill>
                  <a:srgbClr val="0000FF"/>
                </a:solidFill>
                <a:latin typeface="Courier New" pitchFamily="49" charset="0"/>
                <a:cs typeface="Courier New" pitchFamily="49" charset="0"/>
              </a:rPr>
              <a:t>Color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accum</a:t>
            </a:r>
            <a:r>
              <a:rPr lang="en-US" sz="1400" b="1" dirty="0" smtClean="0">
                <a:latin typeface="Courier New" pitchFamily="49" charset="0"/>
                <a:cs typeface="Courier New" pitchFamily="49" charset="0"/>
              </a:rPr>
              <a:t>  = </a:t>
            </a:r>
            <a:r>
              <a:rPr lang="cs-CZ" sz="1400" b="1" dirty="0" smtClean="0">
                <a:latin typeface="Courier New" pitchFamily="49" charset="0"/>
                <a:cs typeface="Courier New" pitchFamily="49" charset="0"/>
              </a:rPr>
              <a:t>(</a:t>
            </a:r>
            <a:r>
              <a:rPr lang="en-US" sz="1400" b="1" dirty="0" smtClean="0">
                <a:latin typeface="Courier New" pitchFamily="49" charset="0"/>
                <a:cs typeface="Courier New" pitchFamily="49" charset="0"/>
              </a:rPr>
              <a:t>0</a:t>
            </a:r>
            <a:r>
              <a:rPr lang="cs-CZ" sz="1400" b="1" dirty="0" smtClean="0">
                <a:latin typeface="Courier New" pitchFamily="49" charset="0"/>
                <a:cs typeface="Courier New" pitchFamily="49" charset="0"/>
              </a:rPr>
              <a:t>,</a:t>
            </a:r>
            <a:r>
              <a:rPr lang="en-US" sz="1400" b="1" dirty="0" smtClean="0">
                <a:latin typeface="Courier New" pitchFamily="49" charset="0"/>
                <a:cs typeface="Courier New" pitchFamily="49" charset="0"/>
              </a:rPr>
              <a:t>0</a:t>
            </a:r>
            <a:r>
              <a:rPr lang="cs-CZ" sz="1400" b="1" dirty="0" smtClean="0">
                <a:latin typeface="Courier New" pitchFamily="49" charset="0"/>
                <a:cs typeface="Courier New" pitchFamily="49" charset="0"/>
              </a:rPr>
              <a:t>,</a:t>
            </a:r>
            <a:r>
              <a:rPr lang="en-US" sz="1400" b="1" dirty="0" smtClean="0">
                <a:latin typeface="Courier New" pitchFamily="49" charset="0"/>
                <a:cs typeface="Courier New" pitchFamily="49" charset="0"/>
              </a:rPr>
              <a:t>0</a:t>
            </a:r>
            <a:r>
              <a:rPr lang="cs-CZ" sz="1400" b="1" dirty="0" smtClean="0">
                <a:latin typeface="Courier New" pitchFamily="49" charset="0"/>
                <a:cs typeface="Courier New" pitchFamily="49" charset="0"/>
              </a:rPr>
              <a:t>)</a:t>
            </a:r>
            <a:endParaRPr lang="en-US" sz="1400" b="1" dirty="0" smtClean="0">
              <a:latin typeface="Courier New" pitchFamily="49" charset="0"/>
              <a:cs typeface="Courier New" pitchFamily="49" charset="0"/>
            </a:endParaRPr>
          </a:p>
          <a:p>
            <a:pPr>
              <a:buNone/>
            </a:pPr>
            <a:r>
              <a:rPr lang="cs-CZ"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while(1)</a:t>
            </a:r>
            <a:endParaRPr lang="cs-CZ" sz="1400" b="1" dirty="0" smtClean="0">
              <a:latin typeface="Courier New" pitchFamily="49" charset="0"/>
              <a:cs typeface="Courier New" pitchFamily="49" charset="0"/>
            </a:endParaRPr>
          </a:p>
          <a:p>
            <a:pPr>
              <a:buNone/>
            </a:pPr>
            <a:r>
              <a:rPr lang="cs-CZ"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hit = </a:t>
            </a:r>
            <a:r>
              <a:rPr lang="en-US" sz="1400" b="1" dirty="0" err="1" smtClean="0">
                <a:latin typeface="Courier New" pitchFamily="49" charset="0"/>
                <a:cs typeface="Courier New" pitchFamily="49" charset="0"/>
              </a:rPr>
              <a:t>NearestIntersect</a:t>
            </a:r>
            <a:r>
              <a:rPr lang="en-US" sz="1400" b="1" dirty="0" smtClean="0">
                <a:latin typeface="Courier New" pitchFamily="49" charset="0"/>
                <a:cs typeface="Courier New" pitchFamily="49" charset="0"/>
              </a:rPr>
              <a:t>(x, w)</a:t>
            </a:r>
          </a:p>
          <a:p>
            <a:pPr>
              <a:buNone/>
            </a:pPr>
            <a:r>
              <a:rPr lang="en-US" sz="1400" b="1" dirty="0" smtClean="0">
                <a:latin typeface="Courier New" pitchFamily="49" charset="0"/>
                <a:cs typeface="Courier New" pitchFamily="49" charset="0"/>
              </a:rPr>
              <a:t>		</a:t>
            </a:r>
            <a:r>
              <a:rPr lang="en-US" sz="1400" b="1" dirty="0" smtClean="0">
                <a:solidFill>
                  <a:srgbClr val="0000FF"/>
                </a:solidFill>
                <a:latin typeface="Courier New" pitchFamily="49" charset="0"/>
                <a:cs typeface="Courier New" pitchFamily="49" charset="0"/>
              </a:rPr>
              <a:t>if</a:t>
            </a:r>
            <a:r>
              <a:rPr lang="en-US" sz="1400" b="1" dirty="0" smtClean="0">
                <a:latin typeface="Courier New" pitchFamily="49" charset="0"/>
                <a:cs typeface="Courier New" pitchFamily="49" charset="0"/>
              </a:rPr>
              <a:t> no intersection</a:t>
            </a:r>
          </a:p>
          <a:p>
            <a:pPr>
              <a:buNone/>
            </a:pPr>
            <a:r>
              <a:rPr lang="en-US" sz="1400" b="1" dirty="0" smtClean="0">
                <a:latin typeface="Courier New" pitchFamily="49" charset="0"/>
                <a:cs typeface="Courier New" pitchFamily="49" charset="0"/>
              </a:rPr>
              <a:t>			</a:t>
            </a:r>
            <a:r>
              <a:rPr lang="en-US" sz="1400" b="1" dirty="0" smtClean="0">
                <a:solidFill>
                  <a:srgbClr val="0000FF"/>
                </a:solidFill>
                <a:latin typeface="Courier New" pitchFamily="49" charset="0"/>
                <a:cs typeface="Courier New" pitchFamily="49" charset="0"/>
              </a:rPr>
              <a:t>return</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accum</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thrput</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bgRadiance</a:t>
            </a:r>
            <a:r>
              <a:rPr lang="en-US" sz="1400" b="1" dirty="0" smtClean="0">
                <a:latin typeface="Courier New" pitchFamily="49" charset="0"/>
                <a:cs typeface="Courier New" pitchFamily="49" charset="0"/>
              </a:rPr>
              <a:t>(x, w)</a:t>
            </a:r>
          </a:p>
          <a:p>
            <a:pPr>
              <a:buNone/>
            </a:pPr>
            <a:r>
              <a:rPr lang="en-US" sz="1400" b="1" dirty="0" smtClean="0">
                <a:latin typeface="Courier New" pitchFamily="49" charset="0"/>
                <a:cs typeface="Courier New" pitchFamily="49" charset="0"/>
              </a:rPr>
              <a:t>		</a:t>
            </a:r>
            <a:r>
              <a:rPr lang="en-US" sz="1400" b="1" dirty="0" smtClean="0">
                <a:solidFill>
                  <a:srgbClr val="0000FF"/>
                </a:solidFill>
                <a:latin typeface="Courier New" pitchFamily="49" charset="0"/>
                <a:cs typeface="Courier New" pitchFamily="49" charset="0"/>
              </a:rPr>
              <a:t>if</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isOnLightSource</a:t>
            </a:r>
            <a:r>
              <a:rPr lang="en-US" sz="1400" b="1" dirty="0" smtClean="0">
                <a:latin typeface="Courier New" pitchFamily="49" charset="0"/>
                <a:cs typeface="Courier New" pitchFamily="49" charset="0"/>
              </a:rPr>
              <a:t>(hit)</a:t>
            </a:r>
          </a:p>
          <a:p>
            <a:pPr>
              <a:buNone/>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accum</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thrput</a:t>
            </a:r>
            <a:r>
              <a:rPr lang="en-US" sz="1400" b="1" dirty="0" smtClean="0">
                <a:latin typeface="Courier New" pitchFamily="49" charset="0"/>
                <a:cs typeface="Courier New" pitchFamily="49" charset="0"/>
              </a:rPr>
              <a:t> * Le(hit.pos, -w)</a:t>
            </a:r>
          </a:p>
          <a:p>
            <a:pPr>
              <a:buNone/>
            </a:pPr>
            <a:r>
              <a:rPr lang="en-US" sz="1400" b="1" dirty="0" smtClean="0">
                <a:latin typeface="Courier New" pitchFamily="49" charset="0"/>
                <a:cs typeface="Courier New" pitchFamily="49" charset="0"/>
              </a:rPr>
              <a:t>		</a:t>
            </a:r>
            <a:r>
              <a:rPr lang="el-GR" sz="1400" b="1" dirty="0" smtClean="0">
                <a:latin typeface="Courier New" pitchFamily="49" charset="0"/>
                <a:cs typeface="Courier New" pitchFamily="49" charset="0"/>
              </a:rPr>
              <a:t>ρ = </a:t>
            </a:r>
            <a:r>
              <a:rPr lang="en-US" sz="1400" b="1" dirty="0" smtClean="0">
                <a:latin typeface="Courier New" pitchFamily="49" charset="0"/>
                <a:cs typeface="Courier New" pitchFamily="49" charset="0"/>
              </a:rPr>
              <a:t>reflectance(hit.pos, -w)</a:t>
            </a:r>
          </a:p>
          <a:p>
            <a:pPr>
              <a:buNone/>
            </a:pPr>
            <a:r>
              <a:rPr lang="en-US" sz="1400" b="1" dirty="0" smtClean="0">
                <a:latin typeface="Courier New" pitchFamily="49" charset="0"/>
                <a:cs typeface="Courier New" pitchFamily="49" charset="0"/>
              </a:rPr>
              <a:t>		</a:t>
            </a:r>
            <a:r>
              <a:rPr lang="en-US" sz="1400" b="1" dirty="0" smtClean="0">
                <a:solidFill>
                  <a:srgbClr val="0000FF"/>
                </a:solidFill>
                <a:latin typeface="Courier New" pitchFamily="49" charset="0"/>
                <a:cs typeface="Courier New" pitchFamily="49" charset="0"/>
              </a:rPr>
              <a:t>if</a:t>
            </a:r>
            <a:r>
              <a:rPr lang="en-US" sz="1400" b="1" dirty="0" smtClean="0">
                <a:latin typeface="Courier New" pitchFamily="49" charset="0"/>
                <a:cs typeface="Courier New" pitchFamily="49" charset="0"/>
              </a:rPr>
              <a:t> rand() &lt; </a:t>
            </a:r>
            <a:r>
              <a:rPr lang="el-GR" sz="1400" b="1" dirty="0" smtClean="0">
                <a:latin typeface="Courier New" pitchFamily="49" charset="0"/>
                <a:cs typeface="Courier New" pitchFamily="49" charset="0"/>
              </a:rPr>
              <a:t>ρ </a:t>
            </a:r>
            <a:r>
              <a:rPr lang="el-GR" sz="1400" b="1" dirty="0" smtClean="0">
                <a:solidFill>
                  <a:srgbClr val="6699FF"/>
                </a:solidFill>
                <a:latin typeface="Courier New" pitchFamily="49" charset="0"/>
                <a:cs typeface="Courier New" pitchFamily="49" charset="0"/>
              </a:rPr>
              <a:t>// </a:t>
            </a:r>
            <a:r>
              <a:rPr lang="en-US" sz="1400" b="1" dirty="0" err="1" smtClean="0">
                <a:solidFill>
                  <a:srgbClr val="6699FF"/>
                </a:solidFill>
                <a:latin typeface="Courier New" pitchFamily="49" charset="0"/>
                <a:cs typeface="Courier New" pitchFamily="49" charset="0"/>
              </a:rPr>
              <a:t>russian</a:t>
            </a:r>
            <a:r>
              <a:rPr lang="en-US" sz="1400" b="1" dirty="0" smtClean="0">
                <a:solidFill>
                  <a:srgbClr val="6699FF"/>
                </a:solidFill>
                <a:latin typeface="Courier New" pitchFamily="49" charset="0"/>
                <a:cs typeface="Courier New" pitchFamily="49" charset="0"/>
              </a:rPr>
              <a:t> roulette – survive (reflect)</a:t>
            </a:r>
          </a:p>
          <a:p>
            <a:pPr>
              <a:buNone/>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wi</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SampleDir</a:t>
            </a:r>
            <a:r>
              <a:rPr lang="en-US" sz="1400" b="1" dirty="0" smtClean="0">
                <a:latin typeface="Courier New" pitchFamily="49" charset="0"/>
                <a:cs typeface="Courier New" pitchFamily="49" charset="0"/>
              </a:rPr>
              <a:t>(hit)</a:t>
            </a:r>
          </a:p>
          <a:p>
            <a:pPr>
              <a:buNone/>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thrput</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fr</a:t>
            </a:r>
            <a:r>
              <a:rPr lang="en-US" sz="1400" b="1" dirty="0" smtClean="0">
                <a:latin typeface="Courier New" pitchFamily="49" charset="0"/>
                <a:cs typeface="Courier New" pitchFamily="49" charset="0"/>
              </a:rPr>
              <a:t>(hit.pos, </a:t>
            </a:r>
            <a:r>
              <a:rPr lang="en-US" sz="1400" b="1" dirty="0" err="1" smtClean="0">
                <a:latin typeface="Courier New" pitchFamily="49" charset="0"/>
                <a:cs typeface="Courier New" pitchFamily="49" charset="0"/>
              </a:rPr>
              <a:t>wi</a:t>
            </a:r>
            <a:r>
              <a:rPr lang="en-US" sz="1400" b="1" dirty="0" smtClean="0">
                <a:latin typeface="Courier New" pitchFamily="49" charset="0"/>
                <a:cs typeface="Courier New" pitchFamily="49" charset="0"/>
              </a:rPr>
              <a:t>, -w) * </a:t>
            </a:r>
            <a:r>
              <a:rPr lang="en-US" sz="1400" b="1" dirty="0" smtClean="0">
                <a:latin typeface="Courier New" pitchFamily="49" charset="0"/>
              </a:rPr>
              <a:t>dot(</a:t>
            </a:r>
            <a:r>
              <a:rPr lang="en-US" sz="1400" b="1" dirty="0" err="1" smtClean="0">
                <a:latin typeface="Courier New" pitchFamily="49" charset="0"/>
              </a:rPr>
              <a:t>hit.n</a:t>
            </a:r>
            <a:r>
              <a:rPr lang="en-US" sz="1400" b="1" dirty="0" smtClean="0">
                <a:latin typeface="Courier New" pitchFamily="49" charset="0"/>
              </a:rPr>
              <a:t>,</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wi</a:t>
            </a:r>
            <a:r>
              <a:rPr lang="en-US" sz="1400" b="1" dirty="0" smtClean="0">
                <a:latin typeface="Courier New" pitchFamily="49" charset="0"/>
              </a:rPr>
              <a:t>) / (</a:t>
            </a:r>
            <a:r>
              <a:rPr lang="el-GR" sz="1400" b="1" dirty="0" smtClean="0">
                <a:latin typeface="Courier New" pitchFamily="49" charset="0"/>
                <a:cs typeface="Courier New" pitchFamily="49" charset="0"/>
              </a:rPr>
              <a:t>ρ</a:t>
            </a:r>
            <a:r>
              <a:rPr lang="en-US" sz="1400" b="1" dirty="0" smtClean="0">
                <a:latin typeface="Courier New" pitchFamily="49" charset="0"/>
                <a:cs typeface="Courier New" pitchFamily="49" charset="0"/>
              </a:rPr>
              <a:t>*</a:t>
            </a:r>
            <a:r>
              <a:rPr lang="en-US" sz="1400" b="1" dirty="0" err="1" smtClean="0">
                <a:latin typeface="Courier New" pitchFamily="49" charset="0"/>
              </a:rPr>
              <a:t>pdf</a:t>
            </a:r>
            <a:r>
              <a:rPr lang="cs-CZ" sz="1400" b="1" dirty="0" smtClean="0">
                <a:latin typeface="Courier New" pitchFamily="49" charset="0"/>
              </a:rPr>
              <a:t>(w</a:t>
            </a:r>
            <a:r>
              <a:rPr lang="en-US" sz="1400" b="1" dirty="0" smtClean="0">
                <a:latin typeface="Courier New" pitchFamily="49" charset="0"/>
              </a:rPr>
              <a:t>i</a:t>
            </a:r>
            <a:r>
              <a:rPr lang="cs-CZ" sz="1400" b="1" dirty="0" smtClean="0">
                <a:latin typeface="Courier New" pitchFamily="49" charset="0"/>
              </a:rPr>
              <a:t>)</a:t>
            </a:r>
            <a:r>
              <a:rPr lang="en-US" sz="1400" b="1" dirty="0" smtClean="0">
                <a:latin typeface="Courier New" pitchFamily="49" charset="0"/>
              </a:rPr>
              <a:t>)</a:t>
            </a: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			x  := hit.pos</a:t>
            </a:r>
          </a:p>
          <a:p>
            <a:pPr>
              <a:buNone/>
            </a:pPr>
            <a:r>
              <a:rPr lang="en-US" sz="1400" b="1" dirty="0" smtClean="0">
                <a:latin typeface="Courier New" pitchFamily="49" charset="0"/>
                <a:cs typeface="Courier New" pitchFamily="49" charset="0"/>
              </a:rPr>
              <a:t>			w  := </a:t>
            </a:r>
            <a:r>
              <a:rPr lang="en-US" sz="1400" b="1" dirty="0" err="1" smtClean="0">
                <a:latin typeface="Courier New" pitchFamily="49" charset="0"/>
                <a:cs typeface="Courier New" pitchFamily="49" charset="0"/>
              </a:rPr>
              <a:t>wi</a:t>
            </a: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		else </a:t>
            </a:r>
            <a:r>
              <a:rPr lang="en-US" sz="1400" b="1" dirty="0" smtClean="0">
                <a:solidFill>
                  <a:srgbClr val="6699FF"/>
                </a:solidFill>
                <a:latin typeface="Courier New" pitchFamily="49" charset="0"/>
                <a:cs typeface="Courier New" pitchFamily="49" charset="0"/>
              </a:rPr>
              <a:t>// absorb</a:t>
            </a:r>
          </a:p>
          <a:p>
            <a:pPr>
              <a:buNone/>
            </a:pPr>
            <a:r>
              <a:rPr lang="en-US" sz="1400" b="1" dirty="0" smtClean="0">
                <a:latin typeface="Courier New" pitchFamily="49" charset="0"/>
                <a:cs typeface="Courier New" pitchFamily="49" charset="0"/>
              </a:rPr>
              <a:t>		    break;</a:t>
            </a:r>
          </a:p>
          <a:p>
            <a:pPr>
              <a:buNone/>
            </a:pPr>
            <a:r>
              <a:rPr lang="en-US" sz="1400" b="1" dirty="0" smtClean="0">
                <a:latin typeface="Courier New" pitchFamily="49" charset="0"/>
                <a:cs typeface="Courier New" pitchFamily="49" charset="0"/>
              </a:rPr>
              <a:t>	}</a:t>
            </a:r>
          </a:p>
          <a:p>
            <a:pPr>
              <a:buNone/>
            </a:pPr>
            <a:r>
              <a:rPr lang="en-US" sz="1400" b="1" dirty="0" smtClean="0">
                <a:latin typeface="Courier New" pitchFamily="49" charset="0"/>
                <a:cs typeface="Courier New" pitchFamily="49" charset="0"/>
              </a:rPr>
              <a:t>	</a:t>
            </a:r>
            <a:r>
              <a:rPr lang="en-US" sz="1400" b="1" dirty="0" err="1" smtClean="0">
                <a:solidFill>
                  <a:srgbClr val="0000FF"/>
                </a:solidFill>
                <a:latin typeface="Courier New" pitchFamily="49" charset="0"/>
                <a:cs typeface="Courier New" pitchFamily="49" charset="0"/>
              </a:rPr>
              <a:t>retu</a:t>
            </a:r>
            <a:r>
              <a:rPr lang="cs-CZ" sz="1400" b="1" dirty="0" smtClean="0">
                <a:solidFill>
                  <a:srgbClr val="0000FF"/>
                </a:solidFill>
                <a:latin typeface="Courier New" pitchFamily="49" charset="0"/>
                <a:cs typeface="Courier New" pitchFamily="49" charset="0"/>
              </a:rPr>
              <a:t>r</a:t>
            </a:r>
            <a:r>
              <a:rPr lang="en-US" sz="1400" b="1" dirty="0" smtClean="0">
                <a:solidFill>
                  <a:srgbClr val="0000FF"/>
                </a:solidFill>
                <a:latin typeface="Courier New" pitchFamily="49" charset="0"/>
                <a:cs typeface="Courier New" pitchFamily="49" charset="0"/>
              </a:rPr>
              <a:t>n</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accum</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a:t>
            </a:r>
            <a:endParaRPr lang="en-US" sz="1400" b="1" dirty="0" smtClean="0"/>
          </a:p>
        </p:txBody>
      </p:sp>
      <p:sp>
        <p:nvSpPr>
          <p:cNvPr id="2" name="Footer Placeholder 1"/>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3" name="Slide Number Placeholder 2"/>
          <p:cNvSpPr>
            <a:spLocks noGrp="1"/>
          </p:cNvSpPr>
          <p:nvPr>
            <p:ph type="sldNum" sz="quarter" idx="12"/>
          </p:nvPr>
        </p:nvSpPr>
        <p:spPr/>
        <p:txBody>
          <a:bodyPr/>
          <a:lstStyle/>
          <a:p>
            <a:pPr>
              <a:defRPr/>
            </a:pPr>
            <a:fld id="{81494967-73EE-4A75-A827-47B02327E019}" type="slidenum">
              <a:rPr lang="en-US" altLang="en-US" smtClean="0"/>
              <a:pPr>
                <a:defRPr/>
              </a:pPr>
              <a:t>3</a:t>
            </a:fld>
            <a:endParaRPr lang="en-US" altLang="en-US"/>
          </a:p>
        </p:txBody>
      </p:sp>
    </p:spTree>
    <p:extLst>
      <p:ext uri="{BB962C8B-B14F-4D97-AF65-F5344CB8AC3E}">
        <p14:creationId xmlns="" xmlns:p14="http://schemas.microsoft.com/office/powerpoint/2010/main" val="22243820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Vzorkování 1D spojité náhodné veličiny</a:t>
            </a:r>
            <a:endParaRPr lang="en-US" dirty="0"/>
          </a:p>
        </p:txBody>
      </p:sp>
      <p:sp>
        <p:nvSpPr>
          <p:cNvPr id="3" name="Content Placeholder 2"/>
          <p:cNvSpPr>
            <a:spLocks noGrp="1"/>
          </p:cNvSpPr>
          <p:nvPr>
            <p:ph idx="1"/>
          </p:nvPr>
        </p:nvSpPr>
        <p:spPr/>
        <p:txBody>
          <a:bodyPr/>
          <a:lstStyle/>
          <a:p>
            <a:endParaRPr lang="cs-CZ" dirty="0" smtClean="0"/>
          </a:p>
          <a:p>
            <a:r>
              <a:rPr lang="cs-CZ" dirty="0" smtClean="0"/>
              <a:t>Transformací rovnoměrné náhodné veličiny</a:t>
            </a:r>
          </a:p>
          <a:p>
            <a:endParaRPr lang="cs-CZ" dirty="0" smtClean="0"/>
          </a:p>
          <a:p>
            <a:endParaRPr lang="cs-CZ" dirty="0" smtClean="0"/>
          </a:p>
          <a:p>
            <a:r>
              <a:rPr lang="cs-CZ" dirty="0" smtClean="0"/>
              <a:t>Zamítací metoda (</a:t>
            </a:r>
            <a:r>
              <a:rPr lang="cs-CZ" dirty="0" err="1" smtClean="0"/>
              <a:t>rejection</a:t>
            </a:r>
            <a:r>
              <a:rPr lang="cs-CZ" dirty="0" smtClean="0"/>
              <a:t> </a:t>
            </a:r>
            <a:r>
              <a:rPr lang="cs-CZ" dirty="0" err="1" smtClean="0"/>
              <a:t>sampling</a:t>
            </a:r>
            <a:r>
              <a:rPr lang="cs-CZ" dirty="0" smtClean="0"/>
              <a:t>)</a:t>
            </a:r>
            <a:endParaRPr lang="en-US" dirty="0"/>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30</a:t>
            </a:fld>
            <a:endParaRPr lang="en-US" altLang="en-US"/>
          </a:p>
        </p:txBody>
      </p:sp>
    </p:spTree>
    <p:extLst>
      <p:ext uri="{BB962C8B-B14F-4D97-AF65-F5344CB8AC3E}">
        <p14:creationId xmlns="" xmlns:p14="http://schemas.microsoft.com/office/powerpoint/2010/main" val="228495155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77813"/>
            <a:ext cx="8229600" cy="703262"/>
          </a:xfrm>
        </p:spPr>
        <p:txBody>
          <a:bodyPr/>
          <a:lstStyle/>
          <a:p>
            <a:r>
              <a:rPr lang="cs-CZ" dirty="0" smtClean="0"/>
              <a:t>Vzorkování 1D spojité náhodné veličiny transformací </a:t>
            </a:r>
            <a:br>
              <a:rPr lang="cs-CZ" dirty="0" smtClean="0"/>
            </a:br>
            <a:endParaRPr lang="en-US" dirty="0"/>
          </a:p>
        </p:txBody>
      </p:sp>
      <p:sp>
        <p:nvSpPr>
          <p:cNvPr id="247811" name="Rectangle 3"/>
          <p:cNvSpPr>
            <a:spLocks noGrp="1" noChangeArrowheads="1"/>
          </p:cNvSpPr>
          <p:nvPr>
            <p:ph type="body" idx="1"/>
          </p:nvPr>
        </p:nvSpPr>
        <p:spPr>
          <a:xfrm>
            <a:off x="457200" y="1700809"/>
            <a:ext cx="8229600" cy="4430116"/>
          </a:xfrm>
        </p:spPr>
        <p:txBody>
          <a:bodyPr/>
          <a:lstStyle/>
          <a:p>
            <a:pPr>
              <a:lnSpc>
                <a:spcPct val="90000"/>
              </a:lnSpc>
            </a:pPr>
            <a:r>
              <a:rPr lang="cs-CZ" dirty="0" smtClean="0"/>
              <a:t>Je-li </a:t>
            </a:r>
            <a:r>
              <a:rPr lang="cs-CZ" i="1" dirty="0" smtClean="0"/>
              <a:t>U</a:t>
            </a:r>
            <a:r>
              <a:rPr lang="cs-CZ" dirty="0" smtClean="0"/>
              <a:t> je náhodná veličina s rozdělením R(0,1), pak náhodná veličina </a:t>
            </a:r>
            <a:r>
              <a:rPr lang="cs-CZ" i="1" dirty="0" smtClean="0"/>
              <a:t>X</a:t>
            </a:r>
            <a:r>
              <a:rPr lang="cs-CZ" dirty="0" smtClean="0"/>
              <a:t/>
            </a:r>
            <a:br>
              <a:rPr lang="cs-CZ" dirty="0" smtClean="0"/>
            </a:br>
            <a:r>
              <a:rPr lang="cs-CZ" dirty="0" smtClean="0"/>
              <a:t/>
            </a:r>
            <a:br>
              <a:rPr lang="cs-CZ" dirty="0" smtClean="0"/>
            </a:br>
            <a:r>
              <a:rPr lang="cs-CZ" dirty="0" smtClean="0"/>
              <a:t/>
            </a:r>
            <a:br>
              <a:rPr lang="cs-CZ" dirty="0" smtClean="0"/>
            </a:br>
            <a:r>
              <a:rPr lang="cs-CZ" dirty="0" smtClean="0"/>
              <a:t>má rozdělení popsané distribuční funkcí </a:t>
            </a:r>
            <a:r>
              <a:rPr lang="cs-CZ" i="1" dirty="0" smtClean="0"/>
              <a:t>P</a:t>
            </a:r>
            <a:r>
              <a:rPr lang="cs-CZ" dirty="0" smtClean="0"/>
              <a:t>.</a:t>
            </a:r>
          </a:p>
          <a:p>
            <a:pPr>
              <a:lnSpc>
                <a:spcPct val="90000"/>
              </a:lnSpc>
            </a:pPr>
            <a:endParaRPr lang="cs-CZ" dirty="0" smtClean="0"/>
          </a:p>
          <a:p>
            <a:pPr>
              <a:lnSpc>
                <a:spcPct val="90000"/>
              </a:lnSpc>
            </a:pPr>
            <a:endParaRPr lang="cs-CZ" dirty="0" smtClean="0"/>
          </a:p>
          <a:p>
            <a:pPr>
              <a:lnSpc>
                <a:spcPct val="90000"/>
              </a:lnSpc>
            </a:pPr>
            <a:r>
              <a:rPr lang="cs-CZ" dirty="0" smtClean="0"/>
              <a:t>Pro generování vzorků podle </a:t>
            </a:r>
            <a:br>
              <a:rPr lang="cs-CZ" dirty="0" smtClean="0"/>
            </a:br>
            <a:r>
              <a:rPr lang="cs-CZ" dirty="0" smtClean="0"/>
              <a:t>hustoty </a:t>
            </a:r>
            <a:r>
              <a:rPr lang="cs-CZ" i="1" dirty="0" smtClean="0"/>
              <a:t>p</a:t>
            </a:r>
            <a:r>
              <a:rPr lang="cs-CZ" dirty="0" smtClean="0"/>
              <a:t> potřebujeme </a:t>
            </a:r>
          </a:p>
          <a:p>
            <a:pPr lvl="1">
              <a:lnSpc>
                <a:spcPct val="90000"/>
              </a:lnSpc>
            </a:pPr>
            <a:r>
              <a:rPr lang="cs-CZ" dirty="0" smtClean="0"/>
              <a:t>Spočítat </a:t>
            </a:r>
            <a:r>
              <a:rPr lang="cs-CZ" dirty="0" err="1" smtClean="0"/>
              <a:t>cdf</a:t>
            </a:r>
            <a:r>
              <a:rPr lang="cs-CZ" dirty="0" smtClean="0"/>
              <a:t> </a:t>
            </a:r>
            <a:r>
              <a:rPr lang="cs-CZ" i="1" dirty="0" smtClean="0"/>
              <a:t>P</a:t>
            </a:r>
            <a:r>
              <a:rPr lang="cs-CZ" dirty="0" smtClean="0"/>
              <a:t>(</a:t>
            </a:r>
            <a:r>
              <a:rPr lang="cs-CZ" i="1" dirty="0" smtClean="0"/>
              <a:t>x</a:t>
            </a:r>
            <a:r>
              <a:rPr lang="cs-CZ" dirty="0" smtClean="0"/>
              <a:t>) z </a:t>
            </a:r>
            <a:r>
              <a:rPr lang="cs-CZ" dirty="0" err="1" smtClean="0"/>
              <a:t>pdf</a:t>
            </a:r>
            <a:r>
              <a:rPr lang="cs-CZ" dirty="0" smtClean="0"/>
              <a:t> </a:t>
            </a:r>
            <a:r>
              <a:rPr lang="cs-CZ" i="1" dirty="0" smtClean="0"/>
              <a:t>p</a:t>
            </a:r>
            <a:r>
              <a:rPr lang="cs-CZ" dirty="0" smtClean="0"/>
              <a:t>(</a:t>
            </a:r>
            <a:r>
              <a:rPr lang="cs-CZ" i="1" dirty="0" smtClean="0"/>
              <a:t>x</a:t>
            </a:r>
            <a:r>
              <a:rPr lang="cs-CZ" dirty="0" smtClean="0"/>
              <a:t>)</a:t>
            </a:r>
          </a:p>
          <a:p>
            <a:pPr lvl="1">
              <a:lnSpc>
                <a:spcPct val="90000"/>
              </a:lnSpc>
            </a:pPr>
            <a:r>
              <a:rPr lang="cs-CZ" dirty="0" smtClean="0"/>
              <a:t>Spočítat inverzní funkci</a:t>
            </a:r>
            <a:r>
              <a:rPr lang="en-US" dirty="0" smtClean="0"/>
              <a:t> </a:t>
            </a:r>
            <a:r>
              <a:rPr lang="en-US" i="1" dirty="0" smtClean="0"/>
              <a:t>P</a:t>
            </a:r>
            <a:r>
              <a:rPr lang="en-US" baseline="30000" dirty="0" smtClean="0"/>
              <a:t>-1</a:t>
            </a:r>
            <a:r>
              <a:rPr lang="en-US" dirty="0" smtClean="0"/>
              <a:t>(</a:t>
            </a:r>
            <a:r>
              <a:rPr lang="en-US" i="1" dirty="0" smtClean="0"/>
              <a:t>x</a:t>
            </a:r>
            <a:r>
              <a:rPr lang="en-US" dirty="0" smtClean="0"/>
              <a:t>)</a:t>
            </a:r>
            <a:endParaRPr lang="cs-CZ" dirty="0" smtClean="0"/>
          </a:p>
          <a:p>
            <a:pPr lvl="2">
              <a:lnSpc>
                <a:spcPct val="90000"/>
              </a:lnSpc>
              <a:buFont typeface="Wingdings" pitchFamily="2" charset="2"/>
              <a:buNone/>
            </a:pPr>
            <a:endParaRPr lang="cs-CZ" dirty="0"/>
          </a:p>
          <a:p>
            <a:pPr lvl="1">
              <a:lnSpc>
                <a:spcPct val="90000"/>
              </a:lnSpc>
              <a:buFont typeface="Wingdings" pitchFamily="2" charset="2"/>
              <a:buNone/>
            </a:pPr>
            <a:r>
              <a:rPr lang="cs-CZ" dirty="0"/>
              <a:t>              </a:t>
            </a:r>
            <a:endParaRPr lang="en-US" dirty="0"/>
          </a:p>
        </p:txBody>
      </p:sp>
      <p:pic>
        <p:nvPicPr>
          <p:cNvPr id="247814" name="Picture 6"/>
          <p:cNvPicPr>
            <a:picLocks noChangeAspect="1" noChangeArrowheads="1"/>
          </p:cNvPicPr>
          <p:nvPr/>
        </p:nvPicPr>
        <p:blipFill>
          <a:blip r:embed="rId3" cstate="print"/>
          <a:srcRect/>
          <a:stretch>
            <a:fillRect/>
          </a:stretch>
        </p:blipFill>
        <p:spPr bwMode="auto">
          <a:xfrm>
            <a:off x="5709096" y="3429000"/>
            <a:ext cx="3327400" cy="3211512"/>
          </a:xfrm>
          <a:prstGeom prst="rect">
            <a:avLst/>
          </a:prstGeom>
          <a:noFill/>
          <a:ln w="9525">
            <a:noFill/>
            <a:miter lim="800000"/>
            <a:headEnd/>
            <a:tailEnd/>
          </a:ln>
          <a:effectLst/>
        </p:spPr>
      </p:pic>
      <p:graphicFrame>
        <p:nvGraphicFramePr>
          <p:cNvPr id="453635" name="Object 3">
            <a:hlinkClick r:id="" action="ppaction://ole?verb=0"/>
          </p:cNvPr>
          <p:cNvGraphicFramePr>
            <a:graphicFrameLocks/>
          </p:cNvGraphicFramePr>
          <p:nvPr/>
        </p:nvGraphicFramePr>
        <p:xfrm>
          <a:off x="3691732" y="2420888"/>
          <a:ext cx="1760537" cy="525463"/>
        </p:xfrm>
        <a:graphic>
          <a:graphicData uri="http://schemas.openxmlformats.org/presentationml/2006/ole">
            <p:oleObj spid="_x0000_s396317" name="Rovnice" r:id="rId4" imgW="761669" imgH="228501" progId="Equation.3">
              <p:embed/>
            </p:oleObj>
          </a:graphicData>
        </a:graphic>
      </p:graphicFrame>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31</a:t>
            </a:fld>
            <a:endParaRPr lang="en-US" altLang="en-US"/>
          </a:p>
        </p:txBody>
      </p:sp>
      <p:sp>
        <p:nvSpPr>
          <p:cNvPr id="7" name="Zástupný symbol pro zápatí 6"/>
          <p:cNvSpPr>
            <a:spLocks noGrp="1"/>
          </p:cNvSpPr>
          <p:nvPr>
            <p:ph type="ftr" sz="quarter" idx="11"/>
          </p:nvPr>
        </p:nvSpPr>
        <p:spPr/>
        <p:txBody>
          <a:bodyPr/>
          <a:lstStyle/>
          <a:p>
            <a:pPr>
              <a:defRPr/>
            </a:pPr>
            <a:r>
              <a:rPr lang="en-US" altLang="en-US" smtClean="0"/>
              <a:t>PG III (NPGR010) - J. Křivánek 2012</a:t>
            </a:r>
            <a:endParaRPr lang="en-US" altLang="en-US"/>
          </a:p>
        </p:txBody>
      </p:sp>
    </p:spTree>
    <p:extLst>
      <p:ext uri="{BB962C8B-B14F-4D97-AF65-F5344CB8AC3E}">
        <p14:creationId xmlns="" xmlns:p14="http://schemas.microsoft.com/office/powerpoint/2010/main" val="33115619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Kombinace vzorkování po částech s </a:t>
            </a:r>
            <a:r>
              <a:rPr lang="cs-CZ" dirty="0"/>
              <a:t>t</a:t>
            </a:r>
            <a:r>
              <a:rPr lang="cs-CZ" dirty="0" smtClean="0"/>
              <a:t>ransformační metodou</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32</a:t>
            </a:fld>
            <a:endParaRPr lang="en-US" altLang="en-US"/>
          </a:p>
        </p:txBody>
      </p:sp>
      <p:pic>
        <p:nvPicPr>
          <p:cNvPr id="7" name="Picture 4"/>
          <p:cNvPicPr>
            <a:picLocks noChangeAspect="1" noChangeArrowheads="1"/>
          </p:cNvPicPr>
          <p:nvPr/>
        </p:nvPicPr>
        <p:blipFill>
          <a:blip r:embed="rId2" cstate="print"/>
          <a:srcRect/>
          <a:stretch>
            <a:fillRect/>
          </a:stretch>
        </p:blipFill>
        <p:spPr bwMode="auto">
          <a:xfrm>
            <a:off x="2771800" y="2348880"/>
            <a:ext cx="5616624" cy="3847368"/>
          </a:xfrm>
          <a:prstGeom prst="rect">
            <a:avLst/>
          </a:prstGeom>
          <a:noFill/>
          <a:ln w="9525">
            <a:noFill/>
            <a:miter lim="800000"/>
            <a:headEnd/>
            <a:tailEnd/>
          </a:ln>
          <a:effectLst/>
        </p:spPr>
      </p:pic>
      <p:sp>
        <p:nvSpPr>
          <p:cNvPr id="9" name="TextBox 8"/>
          <p:cNvSpPr txBox="1"/>
          <p:nvPr/>
        </p:nvSpPr>
        <p:spPr>
          <a:xfrm rot="19914683">
            <a:off x="4168" y="3713410"/>
            <a:ext cx="3251211" cy="830997"/>
          </a:xfrm>
          <a:prstGeom prst="rect">
            <a:avLst/>
          </a:prstGeom>
          <a:noFill/>
        </p:spPr>
        <p:txBody>
          <a:bodyPr wrap="none" rtlCol="0">
            <a:spAutoFit/>
          </a:bodyPr>
          <a:lstStyle/>
          <a:p>
            <a:r>
              <a:rPr lang="cs-CZ" sz="2400" dirty="0" smtClean="0">
                <a:latin typeface="+mj-lt"/>
              </a:rPr>
              <a:t>stratifikace v prostoru </a:t>
            </a:r>
          </a:p>
          <a:p>
            <a:r>
              <a:rPr lang="cs-CZ" sz="2400" dirty="0" smtClean="0">
                <a:latin typeface="+mj-lt"/>
              </a:rPr>
              <a:t>náhodných čísel</a:t>
            </a:r>
            <a:endParaRPr lang="en-US" sz="2400" dirty="0">
              <a:latin typeface="+mj-lt"/>
            </a:endParaRPr>
          </a:p>
        </p:txBody>
      </p:sp>
      <p:sp>
        <p:nvSpPr>
          <p:cNvPr id="10" name="TextBox 9"/>
          <p:cNvSpPr txBox="1"/>
          <p:nvPr/>
        </p:nvSpPr>
        <p:spPr>
          <a:xfrm rot="1228748">
            <a:off x="5795828" y="2037083"/>
            <a:ext cx="3307316" cy="830997"/>
          </a:xfrm>
          <a:prstGeom prst="rect">
            <a:avLst/>
          </a:prstGeom>
          <a:noFill/>
        </p:spPr>
        <p:txBody>
          <a:bodyPr wrap="none" rtlCol="0">
            <a:spAutoFit/>
          </a:bodyPr>
          <a:lstStyle/>
          <a:p>
            <a:r>
              <a:rPr lang="cs-CZ" sz="2400" dirty="0" smtClean="0">
                <a:latin typeface="+mj-lt"/>
              </a:rPr>
              <a:t>transformace pomocí </a:t>
            </a:r>
            <a:br>
              <a:rPr lang="cs-CZ" sz="2400" dirty="0" smtClean="0">
                <a:latin typeface="+mj-lt"/>
              </a:rPr>
            </a:br>
            <a:r>
              <a:rPr lang="cs-CZ" sz="2400" dirty="0" smtClean="0">
                <a:latin typeface="+mj-lt"/>
              </a:rPr>
              <a:t>inverzní distribuční </a:t>
            </a:r>
            <a:r>
              <a:rPr lang="cs-CZ" sz="2400" dirty="0" err="1" smtClean="0">
                <a:latin typeface="+mj-lt"/>
              </a:rPr>
              <a:t>fce</a:t>
            </a:r>
            <a:endParaRPr lang="en-US" sz="2400" dirty="0">
              <a:latin typeface="+mj-lt"/>
            </a:endParaRPr>
          </a:p>
        </p:txBody>
      </p:sp>
    </p:spTree>
    <p:extLst>
      <p:ext uri="{BB962C8B-B14F-4D97-AF65-F5344CB8AC3E}">
        <p14:creationId xmlns="" xmlns:p14="http://schemas.microsoft.com/office/powerpoint/2010/main" val="176817543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19256" cy="1139825"/>
          </a:xfrm>
        </p:spPr>
        <p:txBody>
          <a:bodyPr/>
          <a:lstStyle/>
          <a:p>
            <a:r>
              <a:rPr lang="cs-CZ" dirty="0" smtClean="0"/>
              <a:t>Vzorkování 1D spojité náhodné veličiny zamítací metodou</a:t>
            </a:r>
            <a:endParaRPr lang="en-US" dirty="0"/>
          </a:p>
        </p:txBody>
      </p:sp>
      <p:sp>
        <p:nvSpPr>
          <p:cNvPr id="3" name="Content Placeholder 2"/>
          <p:cNvSpPr>
            <a:spLocks noGrp="1"/>
          </p:cNvSpPr>
          <p:nvPr>
            <p:ph idx="1"/>
          </p:nvPr>
        </p:nvSpPr>
        <p:spPr/>
        <p:txBody>
          <a:bodyPr/>
          <a:lstStyle/>
          <a:p>
            <a:pPr>
              <a:lnSpc>
                <a:spcPct val="90000"/>
              </a:lnSpc>
            </a:pPr>
            <a:r>
              <a:rPr lang="cs-CZ" dirty="0" smtClean="0"/>
              <a:t>Algoritmus</a:t>
            </a:r>
          </a:p>
          <a:p>
            <a:pPr lvl="1">
              <a:lnSpc>
                <a:spcPct val="90000"/>
              </a:lnSpc>
            </a:pPr>
            <a:r>
              <a:rPr lang="cs-CZ" dirty="0" smtClean="0"/>
              <a:t>Vyber náhodné </a:t>
            </a:r>
            <a:r>
              <a:rPr lang="cs-CZ" i="1" dirty="0" smtClean="0"/>
              <a:t>u</a:t>
            </a:r>
            <a:r>
              <a:rPr lang="cs-CZ" baseline="-25000" dirty="0" smtClean="0"/>
              <a:t>1</a:t>
            </a:r>
            <a:r>
              <a:rPr lang="cs-CZ" dirty="0" smtClean="0"/>
              <a:t> </a:t>
            </a:r>
            <a:r>
              <a:rPr lang="en-US" dirty="0" smtClean="0"/>
              <a:t>z </a:t>
            </a:r>
            <a:r>
              <a:rPr lang="en-US" i="1"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a:t>
            </a:r>
          </a:p>
          <a:p>
            <a:pPr lvl="1">
              <a:lnSpc>
                <a:spcPct val="90000"/>
              </a:lnSpc>
            </a:pPr>
            <a:r>
              <a:rPr lang="cs-CZ" dirty="0" smtClean="0"/>
              <a:t>Vyber náhodné a </a:t>
            </a:r>
            <a:r>
              <a:rPr lang="cs-CZ" i="1" dirty="0" smtClean="0"/>
              <a:t>u</a:t>
            </a:r>
            <a:r>
              <a:rPr lang="cs-CZ" baseline="-25000" dirty="0" smtClean="0"/>
              <a:t>2</a:t>
            </a:r>
            <a:r>
              <a:rPr lang="cs-CZ" dirty="0" smtClean="0"/>
              <a:t> </a:t>
            </a:r>
            <a:r>
              <a:rPr lang="en-US" dirty="0" smtClean="0"/>
              <a:t>z </a:t>
            </a:r>
            <a:r>
              <a:rPr lang="en-US" i="1"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MAX</a:t>
            </a:r>
            <a:r>
              <a:rPr lang="en-US" dirty="0" smtClean="0">
                <a:latin typeface="Times New Roman" pitchFamily="18" charset="0"/>
                <a:cs typeface="Times New Roman" pitchFamily="18" charset="0"/>
              </a:rPr>
              <a:t>)</a:t>
            </a:r>
            <a:endParaRPr lang="cs-CZ" baseline="-25000" dirty="0" smtClean="0">
              <a:latin typeface="Times New Roman" pitchFamily="18" charset="0"/>
              <a:cs typeface="Times New Roman" pitchFamily="18" charset="0"/>
            </a:endParaRPr>
          </a:p>
          <a:p>
            <a:pPr lvl="1">
              <a:lnSpc>
                <a:spcPct val="90000"/>
              </a:lnSpc>
            </a:pPr>
            <a:r>
              <a:rPr lang="cs-CZ" dirty="0" smtClean="0"/>
              <a:t>Přijmi vzorek, pokud </a:t>
            </a:r>
            <a:r>
              <a:rPr lang="cs-CZ" i="1" dirty="0" smtClean="0"/>
              <a:t>p</a:t>
            </a:r>
            <a:r>
              <a:rPr lang="en-US" dirty="0"/>
              <a:t>(</a:t>
            </a:r>
            <a:r>
              <a:rPr lang="cs-CZ" i="1" dirty="0"/>
              <a:t>u</a:t>
            </a:r>
            <a:r>
              <a:rPr lang="cs-CZ" baseline="-25000" dirty="0"/>
              <a:t>1</a:t>
            </a:r>
            <a:r>
              <a:rPr lang="en-US"/>
              <a:t>) </a:t>
            </a:r>
            <a:r>
              <a:rPr lang="en-US" smtClean="0"/>
              <a:t>&gt; </a:t>
            </a:r>
            <a:r>
              <a:rPr lang="cs-CZ" i="1" dirty="0" smtClean="0"/>
              <a:t>u</a:t>
            </a:r>
            <a:r>
              <a:rPr lang="cs-CZ" baseline="-25000" dirty="0" smtClean="0"/>
              <a:t>2</a:t>
            </a:r>
            <a:endParaRPr lang="cs-CZ" dirty="0" smtClean="0"/>
          </a:p>
          <a:p>
            <a:pPr>
              <a:lnSpc>
                <a:spcPct val="90000"/>
              </a:lnSpc>
            </a:pPr>
            <a:endParaRPr lang="cs-CZ" dirty="0" smtClean="0"/>
          </a:p>
          <a:p>
            <a:pPr>
              <a:lnSpc>
                <a:spcPct val="90000"/>
              </a:lnSpc>
            </a:pPr>
            <a:r>
              <a:rPr lang="cs-CZ" dirty="0" smtClean="0"/>
              <a:t>Přijaté vzorky mají rozložení dané</a:t>
            </a:r>
            <a:br>
              <a:rPr lang="cs-CZ" dirty="0" smtClean="0"/>
            </a:br>
            <a:r>
              <a:rPr lang="cs-CZ" dirty="0" smtClean="0"/>
              <a:t>hustotou </a:t>
            </a:r>
            <a:r>
              <a:rPr lang="cs-CZ" i="1" dirty="0" smtClean="0"/>
              <a:t>p</a:t>
            </a:r>
            <a:r>
              <a:rPr lang="cs-CZ" dirty="0" smtClean="0"/>
              <a:t>(</a:t>
            </a:r>
            <a:r>
              <a:rPr lang="cs-CZ" i="1" dirty="0" smtClean="0"/>
              <a:t>x</a:t>
            </a:r>
            <a:r>
              <a:rPr lang="cs-CZ" dirty="0" smtClean="0"/>
              <a:t>) </a:t>
            </a:r>
          </a:p>
          <a:p>
            <a:pPr>
              <a:lnSpc>
                <a:spcPct val="90000"/>
              </a:lnSpc>
            </a:pPr>
            <a:endParaRPr lang="cs-CZ" dirty="0" smtClean="0"/>
          </a:p>
          <a:p>
            <a:pPr>
              <a:lnSpc>
                <a:spcPct val="90000"/>
              </a:lnSpc>
            </a:pPr>
            <a:r>
              <a:rPr lang="cs-CZ" dirty="0" smtClean="0"/>
              <a:t>Účinnost = </a:t>
            </a:r>
            <a:r>
              <a:rPr lang="en-US" dirty="0" smtClean="0"/>
              <a:t>% </a:t>
            </a:r>
            <a:r>
              <a:rPr lang="cs-CZ" dirty="0" smtClean="0"/>
              <a:t>přijatých vzorků</a:t>
            </a:r>
            <a:endParaRPr lang="en-US" dirty="0" smtClean="0"/>
          </a:p>
          <a:p>
            <a:pPr lvl="1">
              <a:lnSpc>
                <a:spcPct val="90000"/>
              </a:lnSpc>
            </a:pPr>
            <a:r>
              <a:rPr lang="cs-CZ" dirty="0" smtClean="0"/>
              <a:t>Plocha funkce pod křivkou </a:t>
            </a:r>
            <a:r>
              <a:rPr lang="en-US" dirty="0" smtClean="0"/>
              <a:t>/</a:t>
            </a:r>
            <a:r>
              <a:rPr lang="cs-CZ" dirty="0" smtClean="0"/>
              <a:t> </a:t>
            </a:r>
            <a:r>
              <a:rPr lang="en-US" dirty="0" err="1" smtClean="0"/>
              <a:t>plocha</a:t>
            </a:r>
            <a:r>
              <a:rPr lang="en-US" dirty="0" smtClean="0"/>
              <a:t> </a:t>
            </a:r>
            <a:r>
              <a:rPr lang="en-US" dirty="0" err="1" smtClean="0"/>
              <a:t>obd</a:t>
            </a:r>
            <a:r>
              <a:rPr lang="cs-CZ" dirty="0" err="1" smtClean="0"/>
              <a:t>élníka</a:t>
            </a:r>
            <a:endParaRPr lang="cs-CZ" dirty="0" smtClean="0"/>
          </a:p>
          <a:p>
            <a:pPr lvl="1">
              <a:lnSpc>
                <a:spcPct val="90000"/>
              </a:lnSpc>
            </a:pPr>
            <a:r>
              <a:rPr lang="cs-CZ" dirty="0" smtClean="0"/>
              <a:t>Transformační metoda vždy efektivnější (ale vyžaduje integrovat hustotu a invertovat distribuční </a:t>
            </a:r>
            <a:r>
              <a:rPr lang="cs-CZ" dirty="0" err="1" smtClean="0"/>
              <a:t>fci</a:t>
            </a:r>
            <a:r>
              <a:rPr lang="cs-CZ" dirty="0" smtClean="0"/>
              <a:t>)</a:t>
            </a:r>
          </a:p>
          <a:p>
            <a:endParaRPr lang="en-US" dirty="0"/>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33</a:t>
            </a:fld>
            <a:endParaRPr lang="en-US" altLang="en-US"/>
          </a:p>
        </p:txBody>
      </p:sp>
      <p:grpSp>
        <p:nvGrpSpPr>
          <p:cNvPr id="14" name="Group 13"/>
          <p:cNvGrpSpPr/>
          <p:nvPr/>
        </p:nvGrpSpPr>
        <p:grpSpPr>
          <a:xfrm>
            <a:off x="5220072" y="1527175"/>
            <a:ext cx="3434898" cy="3011562"/>
            <a:chOff x="5220072" y="1527175"/>
            <a:chExt cx="3434898" cy="3011562"/>
          </a:xfrm>
        </p:grpSpPr>
        <p:pic>
          <p:nvPicPr>
            <p:cNvPr id="6" name="Picture 5"/>
            <p:cNvPicPr>
              <a:picLocks noChangeAspect="1" noChangeArrowheads="1"/>
            </p:cNvPicPr>
            <p:nvPr/>
          </p:nvPicPr>
          <p:blipFill>
            <a:blip r:embed="rId2" cstate="print"/>
            <a:srcRect l="19425"/>
            <a:stretch>
              <a:fillRect/>
            </a:stretch>
          </p:blipFill>
          <p:spPr bwMode="auto">
            <a:xfrm>
              <a:off x="5940152" y="1628801"/>
              <a:ext cx="2688159" cy="2592410"/>
            </a:xfrm>
            <a:prstGeom prst="rect">
              <a:avLst/>
            </a:prstGeom>
            <a:noFill/>
            <a:ln w="9525">
              <a:noFill/>
              <a:miter lim="800000"/>
              <a:headEnd/>
              <a:tailEnd/>
            </a:ln>
            <a:effectLst/>
          </p:spPr>
        </p:pic>
        <p:sp>
          <p:nvSpPr>
            <p:cNvPr id="7" name="TextBox 6"/>
            <p:cNvSpPr txBox="1"/>
            <p:nvPr/>
          </p:nvSpPr>
          <p:spPr>
            <a:xfrm>
              <a:off x="6301326" y="2212988"/>
              <a:ext cx="615874" cy="369332"/>
            </a:xfrm>
            <a:prstGeom prst="rect">
              <a:avLst/>
            </a:prstGeom>
            <a:noFill/>
          </p:spPr>
          <p:txBody>
            <a:bodyPr wrap="none" rtlCol="0">
              <a:spAutoFit/>
            </a:bodyPr>
            <a:lstStyle/>
            <a:p>
              <a:r>
                <a:rPr lang="cs-CZ" i="1" dirty="0" smtClean="0">
                  <a:latin typeface="+mj-lt"/>
                </a:rPr>
                <a:t>p</a:t>
              </a:r>
              <a:r>
                <a:rPr lang="en-US" dirty="0" smtClean="0">
                  <a:latin typeface="+mj-lt"/>
                </a:rPr>
                <a:t>(</a:t>
              </a:r>
              <a:r>
                <a:rPr lang="en-US" i="1" dirty="0" smtClean="0">
                  <a:latin typeface="+mj-lt"/>
                </a:rPr>
                <a:t>x</a:t>
              </a:r>
              <a:r>
                <a:rPr lang="en-US" dirty="0" smtClean="0">
                  <a:latin typeface="+mj-lt"/>
                </a:rPr>
                <a:t>)</a:t>
              </a:r>
              <a:endParaRPr lang="en-US" dirty="0">
                <a:latin typeface="+mj-lt"/>
              </a:endParaRPr>
            </a:p>
          </p:txBody>
        </p:sp>
        <p:sp>
          <p:nvSpPr>
            <p:cNvPr id="10" name="TextBox 9"/>
            <p:cNvSpPr txBox="1"/>
            <p:nvPr/>
          </p:nvSpPr>
          <p:spPr>
            <a:xfrm>
              <a:off x="5840848" y="4077072"/>
              <a:ext cx="338554"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a</a:t>
              </a:r>
              <a:endParaRPr lang="en-US" sz="2400" dirty="0">
                <a:latin typeface="Times New Roman" pitchFamily="18" charset="0"/>
                <a:cs typeface="Times New Roman" pitchFamily="18" charset="0"/>
              </a:endParaRPr>
            </a:p>
          </p:txBody>
        </p:sp>
        <p:sp>
          <p:nvSpPr>
            <p:cNvPr id="11" name="TextBox 10"/>
            <p:cNvSpPr txBox="1"/>
            <p:nvPr/>
          </p:nvSpPr>
          <p:spPr>
            <a:xfrm>
              <a:off x="5646310" y="3901992"/>
              <a:ext cx="338554"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0</a:t>
              </a:r>
              <a:endParaRPr lang="en-US" sz="2400" dirty="0">
                <a:latin typeface="Times New Roman" pitchFamily="18" charset="0"/>
                <a:cs typeface="Times New Roman" pitchFamily="18" charset="0"/>
              </a:endParaRPr>
            </a:p>
          </p:txBody>
        </p:sp>
        <p:sp>
          <p:nvSpPr>
            <p:cNvPr id="12" name="TextBox 11"/>
            <p:cNvSpPr txBox="1"/>
            <p:nvPr/>
          </p:nvSpPr>
          <p:spPr>
            <a:xfrm>
              <a:off x="5220072" y="1527175"/>
              <a:ext cx="816249"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MAX</a:t>
              </a:r>
              <a:endParaRPr lang="en-US" sz="2400" dirty="0">
                <a:latin typeface="Times New Roman" pitchFamily="18" charset="0"/>
                <a:cs typeface="Times New Roman" pitchFamily="18" charset="0"/>
              </a:endParaRPr>
            </a:p>
          </p:txBody>
        </p:sp>
        <p:sp>
          <p:nvSpPr>
            <p:cNvPr id="13" name="TextBox 12"/>
            <p:cNvSpPr txBox="1"/>
            <p:nvPr/>
          </p:nvSpPr>
          <p:spPr>
            <a:xfrm>
              <a:off x="8316416" y="4077072"/>
              <a:ext cx="338554"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b</a:t>
              </a:r>
              <a:endParaRPr lang="en-US" sz="2400" dirty="0">
                <a:latin typeface="Times New Roman" pitchFamily="18" charset="0"/>
                <a:cs typeface="Times New Roman" pitchFamily="18" charset="0"/>
              </a:endParaRPr>
            </a:p>
          </p:txBody>
        </p:sp>
      </p:grpSp>
    </p:spTree>
    <p:extLst>
      <p:ext uri="{BB962C8B-B14F-4D97-AF65-F5344CB8AC3E}">
        <p14:creationId xmlns="" xmlns:p14="http://schemas.microsoft.com/office/powerpoint/2010/main" val="173618567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507288" cy="1139825"/>
          </a:xfrm>
        </p:spPr>
        <p:txBody>
          <a:bodyPr/>
          <a:lstStyle/>
          <a:p>
            <a:r>
              <a:rPr lang="cs-CZ" dirty="0" smtClean="0"/>
              <a:t>Vzorkování 2D spojité náhodné veličiny</a:t>
            </a:r>
            <a:endParaRPr lang="en-US" dirty="0"/>
          </a:p>
        </p:txBody>
      </p:sp>
      <p:sp>
        <p:nvSpPr>
          <p:cNvPr id="3" name="Content Placeholder 2"/>
          <p:cNvSpPr>
            <a:spLocks noGrp="1"/>
          </p:cNvSpPr>
          <p:nvPr>
            <p:ph idx="1"/>
          </p:nvPr>
        </p:nvSpPr>
        <p:spPr/>
        <p:txBody>
          <a:bodyPr/>
          <a:lstStyle/>
          <a:p>
            <a:r>
              <a:rPr lang="cs-CZ" dirty="0" smtClean="0"/>
              <a:t>Jako pro 2D diskrétní veličinu</a:t>
            </a:r>
          </a:p>
          <a:p>
            <a:r>
              <a:rPr lang="cs-CZ" dirty="0" smtClean="0"/>
              <a:t>Dána sdružená hustota </a:t>
            </a:r>
            <a:r>
              <a:rPr lang="cs-CZ" i="1" dirty="0" err="1" smtClean="0"/>
              <a:t>p</a:t>
            </a:r>
            <a:r>
              <a:rPr lang="cs-CZ" i="1" baseline="-25000" dirty="0" err="1" smtClean="0"/>
              <a:t>X,Y</a:t>
            </a:r>
            <a:r>
              <a:rPr lang="cs-CZ" dirty="0" smtClean="0"/>
              <a:t>(</a:t>
            </a:r>
            <a:r>
              <a:rPr lang="cs-CZ" i="1" dirty="0" smtClean="0"/>
              <a:t>x</a:t>
            </a:r>
            <a:r>
              <a:rPr lang="cs-CZ" dirty="0" smtClean="0"/>
              <a:t>, </a:t>
            </a:r>
            <a:r>
              <a:rPr lang="cs-CZ" i="1" dirty="0" smtClean="0"/>
              <a:t>y</a:t>
            </a:r>
            <a:r>
              <a:rPr lang="cs-CZ" dirty="0" smtClean="0"/>
              <a:t>) = p</a:t>
            </a:r>
            <a:r>
              <a:rPr lang="en-US" i="1" baseline="-25000" dirty="0" smtClean="0"/>
              <a:t>X</a:t>
            </a:r>
            <a:r>
              <a:rPr lang="en-US" dirty="0" smtClean="0"/>
              <a:t>(x) </a:t>
            </a:r>
            <a:r>
              <a:rPr lang="en-US" dirty="0" err="1" smtClean="0"/>
              <a:t>p</a:t>
            </a:r>
            <a:r>
              <a:rPr lang="en-US" i="1" baseline="-25000" dirty="0" err="1" smtClean="0"/>
              <a:t>Y|X</a:t>
            </a:r>
            <a:r>
              <a:rPr lang="en-US" dirty="0" smtClean="0"/>
              <a:t>(y | x)</a:t>
            </a:r>
            <a:endParaRPr lang="cs-CZ" dirty="0" smtClean="0"/>
          </a:p>
          <a:p>
            <a:r>
              <a:rPr lang="cs-CZ" dirty="0" smtClean="0"/>
              <a:t>Postup</a:t>
            </a:r>
          </a:p>
          <a:p>
            <a:pPr marL="457200" indent="-457200">
              <a:buFont typeface="+mj-lt"/>
              <a:buAutoNum type="arabicPeriod"/>
            </a:pPr>
            <a:r>
              <a:rPr lang="cs-CZ" dirty="0" smtClean="0"/>
              <a:t>Vyber </a:t>
            </a:r>
            <a:r>
              <a:rPr lang="cs-CZ" i="1" dirty="0" err="1" smtClean="0"/>
              <a:t>x</a:t>
            </a:r>
            <a:r>
              <a:rPr lang="cs-CZ" baseline="-25000" dirty="0" err="1" smtClean="0"/>
              <a:t>sel</a:t>
            </a:r>
            <a:r>
              <a:rPr lang="cs-CZ" dirty="0" smtClean="0"/>
              <a:t> z </a:t>
            </a:r>
            <a:r>
              <a:rPr lang="cs-CZ" b="1" dirty="0" smtClean="0"/>
              <a:t>marginální hustoty</a:t>
            </a:r>
          </a:p>
          <a:p>
            <a:pPr marL="457200" indent="-457200">
              <a:buFont typeface="+mj-lt"/>
              <a:buAutoNum type="arabicPeriod"/>
            </a:pPr>
            <a:endParaRPr lang="cs-CZ" dirty="0" smtClean="0"/>
          </a:p>
          <a:p>
            <a:pPr marL="457200" indent="-457200">
              <a:buFont typeface="+mj-lt"/>
              <a:buAutoNum type="arabicPeriod"/>
            </a:pPr>
            <a:endParaRPr lang="cs-CZ" dirty="0" smtClean="0"/>
          </a:p>
          <a:p>
            <a:pPr marL="457200" indent="-457200">
              <a:buFont typeface="+mj-lt"/>
              <a:buAutoNum type="arabicPeriod"/>
            </a:pPr>
            <a:r>
              <a:rPr lang="cs-CZ" dirty="0" smtClean="0"/>
              <a:t>Vyber </a:t>
            </a:r>
            <a:r>
              <a:rPr lang="cs-CZ" i="1" dirty="0" err="1" smtClean="0"/>
              <a:t>y</a:t>
            </a:r>
            <a:r>
              <a:rPr lang="cs-CZ" i="1" baseline="-25000" dirty="0" err="1" smtClean="0"/>
              <a:t>sel</a:t>
            </a:r>
            <a:r>
              <a:rPr lang="cs-CZ" dirty="0" smtClean="0"/>
              <a:t> z </a:t>
            </a:r>
            <a:r>
              <a:rPr lang="cs-CZ" b="1" dirty="0" smtClean="0"/>
              <a:t>podmíněné hustoty</a:t>
            </a:r>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34</a:t>
            </a:fld>
            <a:endParaRPr lang="en-US" altLang="en-US"/>
          </a:p>
        </p:txBody>
      </p:sp>
      <p:graphicFrame>
        <p:nvGraphicFramePr>
          <p:cNvPr id="456706" name="Object 2">
            <a:hlinkClick r:id="" action="ppaction://ole?verb=0"/>
          </p:cNvPr>
          <p:cNvGraphicFramePr>
            <a:graphicFrameLocks/>
          </p:cNvGraphicFramePr>
          <p:nvPr>
            <p:extLst>
              <p:ext uri="{D42A27DB-BD31-4B8C-83A1-F6EECF244321}">
                <p14:modId xmlns="" xmlns:p14="http://schemas.microsoft.com/office/powerpoint/2010/main" val="2201540049"/>
              </p:ext>
            </p:extLst>
          </p:nvPr>
        </p:nvGraphicFramePr>
        <p:xfrm>
          <a:off x="2495550" y="3429000"/>
          <a:ext cx="3346450" cy="642938"/>
        </p:xfrm>
        <a:graphic>
          <a:graphicData uri="http://schemas.openxmlformats.org/presentationml/2006/ole">
            <p:oleObj spid="_x0000_s397368" name="Rovnice" r:id="rId3" imgW="1447560" imgH="279360" progId="Equation.3">
              <p:embed/>
            </p:oleObj>
          </a:graphicData>
        </a:graphic>
      </p:graphicFrame>
      <p:graphicFrame>
        <p:nvGraphicFramePr>
          <p:cNvPr id="456707" name="Object 3">
            <a:hlinkClick r:id="" action="ppaction://ole?verb=0"/>
          </p:cNvPr>
          <p:cNvGraphicFramePr>
            <a:graphicFrameLocks/>
          </p:cNvGraphicFramePr>
          <p:nvPr>
            <p:extLst>
              <p:ext uri="{D42A27DB-BD31-4B8C-83A1-F6EECF244321}">
                <p14:modId xmlns="" xmlns:p14="http://schemas.microsoft.com/office/powerpoint/2010/main" val="3081908664"/>
              </p:ext>
            </p:extLst>
          </p:nvPr>
        </p:nvGraphicFramePr>
        <p:xfrm>
          <a:off x="2039938" y="4783138"/>
          <a:ext cx="4518025" cy="1020762"/>
        </p:xfrm>
        <a:graphic>
          <a:graphicData uri="http://schemas.openxmlformats.org/presentationml/2006/ole">
            <p:oleObj spid="_x0000_s397369" name="Rovnice" r:id="rId4" imgW="1955520" imgH="444240" progId="Equation.3">
              <p:embed/>
            </p:oleObj>
          </a:graphicData>
        </a:graphic>
      </p:graphicFrame>
    </p:spTree>
    <p:extLst>
      <p:ext uri="{BB962C8B-B14F-4D97-AF65-F5344CB8AC3E}">
        <p14:creationId xmlns="" xmlns:p14="http://schemas.microsoft.com/office/powerpoint/2010/main" val="379267866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Transformační vzorce</a:t>
            </a:r>
            <a:endParaRPr lang="en-US" dirty="0"/>
          </a:p>
        </p:txBody>
      </p:sp>
      <p:sp>
        <p:nvSpPr>
          <p:cNvPr id="3" name="Content Placeholder 2"/>
          <p:cNvSpPr>
            <a:spLocks noGrp="1"/>
          </p:cNvSpPr>
          <p:nvPr>
            <p:ph idx="1"/>
          </p:nvPr>
        </p:nvSpPr>
        <p:spPr/>
        <p:txBody>
          <a:bodyPr/>
          <a:lstStyle/>
          <a:p>
            <a:r>
              <a:rPr lang="cs-CZ" dirty="0" smtClean="0"/>
              <a:t>P. </a:t>
            </a:r>
            <a:r>
              <a:rPr lang="cs-CZ" dirty="0" err="1" smtClean="0"/>
              <a:t>Dutré</a:t>
            </a:r>
            <a:r>
              <a:rPr lang="cs-CZ" dirty="0" smtClean="0"/>
              <a:t>: </a:t>
            </a:r>
            <a:r>
              <a:rPr lang="cs-CZ" b="1" dirty="0" err="1" smtClean="0"/>
              <a:t>Global</a:t>
            </a:r>
            <a:r>
              <a:rPr lang="cs-CZ" b="1" dirty="0" smtClean="0"/>
              <a:t> </a:t>
            </a:r>
            <a:r>
              <a:rPr lang="cs-CZ" b="1" dirty="0" err="1" smtClean="0"/>
              <a:t>Illumination</a:t>
            </a:r>
            <a:r>
              <a:rPr lang="cs-CZ" b="1" dirty="0" smtClean="0"/>
              <a:t> </a:t>
            </a:r>
            <a:r>
              <a:rPr lang="cs-CZ" b="1" dirty="0" err="1" smtClean="0"/>
              <a:t>Compendium</a:t>
            </a:r>
            <a:r>
              <a:rPr lang="cs-CZ" dirty="0" smtClean="0"/>
              <a:t>, http://people.cs.kuleuven.be/~philip.dutre/GI/ </a:t>
            </a:r>
            <a:endParaRPr lang="en-US" dirty="0"/>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35</a:t>
            </a:fld>
            <a:endParaRPr lang="en-US" altLang="en-US"/>
          </a:p>
        </p:txBody>
      </p:sp>
      <p:pic>
        <p:nvPicPr>
          <p:cNvPr id="546818" name="Picture 2"/>
          <p:cNvPicPr>
            <a:picLocks noChangeAspect="1" noChangeArrowheads="1"/>
          </p:cNvPicPr>
          <p:nvPr/>
        </p:nvPicPr>
        <p:blipFill>
          <a:blip r:embed="rId2" cstate="print"/>
          <a:srcRect/>
          <a:stretch>
            <a:fillRect/>
          </a:stretch>
        </p:blipFill>
        <p:spPr bwMode="auto">
          <a:xfrm>
            <a:off x="1019175" y="2708920"/>
            <a:ext cx="7105650" cy="3371850"/>
          </a:xfrm>
          <a:prstGeom prst="rect">
            <a:avLst/>
          </a:prstGeom>
          <a:noFill/>
          <a:ln w="9525">
            <a:noFill/>
            <a:miter lim="800000"/>
            <a:headEnd/>
            <a:tailEnd/>
          </a:ln>
        </p:spPr>
      </p:pic>
    </p:spTree>
    <p:extLst>
      <p:ext uri="{BB962C8B-B14F-4D97-AF65-F5344CB8AC3E}">
        <p14:creationId xmlns="" xmlns:p14="http://schemas.microsoft.com/office/powerpoint/2010/main" val="63833897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sz="3200"/>
              <a:t>Importance sampling Phongovy BRDF</a:t>
            </a:r>
          </a:p>
        </p:txBody>
      </p:sp>
      <p:sp>
        <p:nvSpPr>
          <p:cNvPr id="313347" name="Rectangle 3"/>
          <p:cNvSpPr>
            <a:spLocks noGrp="1" noChangeArrowheads="1"/>
          </p:cNvSpPr>
          <p:nvPr>
            <p:ph type="body" idx="1"/>
          </p:nvPr>
        </p:nvSpPr>
        <p:spPr/>
        <p:txBody>
          <a:bodyPr/>
          <a:lstStyle/>
          <a:p>
            <a:pPr marL="457200" indent="-457200">
              <a:lnSpc>
                <a:spcPct val="90000"/>
              </a:lnSpc>
            </a:pPr>
            <a:r>
              <a:rPr lang="cs-CZ" dirty="0" smtClean="0"/>
              <a:t>Paprsek </a:t>
            </a:r>
            <a:r>
              <a:rPr lang="cs-CZ" dirty="0"/>
              <a:t>dopadne na plochu s </a:t>
            </a:r>
            <a:r>
              <a:rPr lang="cs-CZ" dirty="0" err="1"/>
              <a:t>Phongovou</a:t>
            </a:r>
            <a:r>
              <a:rPr lang="cs-CZ" dirty="0"/>
              <a:t> BRDF. Jak vygenerovat sekundární paprsek pro </a:t>
            </a:r>
            <a:r>
              <a:rPr lang="cs-CZ" dirty="0" smtClean="0"/>
              <a:t>vzorkování nepřímého osvětlení?</a:t>
            </a:r>
          </a:p>
          <a:p>
            <a:pPr marL="457200" indent="-457200">
              <a:lnSpc>
                <a:spcPct val="90000"/>
              </a:lnSpc>
            </a:pPr>
            <a:endParaRPr lang="cs-CZ" dirty="0" smtClean="0"/>
          </a:p>
          <a:p>
            <a:pPr marL="457200" indent="-457200">
              <a:lnSpc>
                <a:spcPct val="90000"/>
              </a:lnSpc>
            </a:pPr>
            <a:r>
              <a:rPr lang="cs-CZ" dirty="0" err="1" smtClean="0"/>
              <a:t>Path</a:t>
            </a:r>
            <a:r>
              <a:rPr lang="cs-CZ" dirty="0" smtClean="0"/>
              <a:t> </a:t>
            </a:r>
            <a:r>
              <a:rPr lang="cs-CZ" dirty="0" err="1"/>
              <a:t>tracing</a:t>
            </a:r>
            <a:endParaRPr lang="cs-CZ" dirty="0"/>
          </a:p>
          <a:p>
            <a:pPr marL="763588" lvl="1" indent="-419100">
              <a:lnSpc>
                <a:spcPct val="90000"/>
              </a:lnSpc>
            </a:pPr>
            <a:endParaRPr lang="cs-CZ" dirty="0" smtClean="0"/>
          </a:p>
          <a:p>
            <a:pPr marL="763588" lvl="1" indent="-419100">
              <a:lnSpc>
                <a:spcPct val="90000"/>
              </a:lnSpc>
            </a:pPr>
            <a:r>
              <a:rPr lang="cs-CZ" dirty="0" smtClean="0"/>
              <a:t>Pouze </a:t>
            </a:r>
            <a:r>
              <a:rPr lang="cs-CZ" dirty="0"/>
              <a:t>1 sekundární paprsek – je třeba zvolit </a:t>
            </a:r>
            <a:r>
              <a:rPr lang="cs-CZ" dirty="0" smtClean="0"/>
              <a:t>komponentu BRDF (druh interakce)</a:t>
            </a:r>
            <a:endParaRPr lang="cs-CZ" dirty="0"/>
          </a:p>
          <a:p>
            <a:pPr marL="763588" lvl="1" indent="-419100">
              <a:lnSpc>
                <a:spcPct val="90000"/>
              </a:lnSpc>
            </a:pPr>
            <a:endParaRPr lang="cs-CZ" dirty="0" smtClean="0"/>
          </a:p>
          <a:p>
            <a:pPr marL="763588" lvl="1" indent="-419100">
              <a:lnSpc>
                <a:spcPct val="90000"/>
              </a:lnSpc>
            </a:pPr>
            <a:r>
              <a:rPr lang="cs-CZ" dirty="0" smtClean="0"/>
              <a:t>Postup:</a:t>
            </a:r>
            <a:endParaRPr lang="cs-CZ" dirty="0"/>
          </a:p>
          <a:p>
            <a:pPr marL="1052513" lvl="2" indent="-381000">
              <a:lnSpc>
                <a:spcPct val="90000"/>
              </a:lnSpc>
              <a:buFont typeface="Wingdings" pitchFamily="2" charset="2"/>
              <a:buAutoNum type="arabicPeriod"/>
            </a:pPr>
            <a:r>
              <a:rPr lang="cs-CZ" dirty="0" smtClean="0"/>
              <a:t>Vyber komponentu BRDF (difúzní odraz </a:t>
            </a:r>
            <a:r>
              <a:rPr lang="cs-CZ" dirty="0"/>
              <a:t>/ lesklý odraz / lom)</a:t>
            </a:r>
          </a:p>
          <a:p>
            <a:pPr marL="1052513" lvl="2" indent="-381000">
              <a:lnSpc>
                <a:spcPct val="90000"/>
              </a:lnSpc>
              <a:buFont typeface="Wingdings" pitchFamily="2" charset="2"/>
              <a:buAutoNum type="arabicPeriod"/>
            </a:pPr>
            <a:r>
              <a:rPr lang="cs-CZ" dirty="0" smtClean="0"/>
              <a:t>Vzorkuj </a:t>
            </a:r>
            <a:r>
              <a:rPr lang="cs-CZ" dirty="0"/>
              <a:t>vybranou </a:t>
            </a:r>
            <a:r>
              <a:rPr lang="cs-CZ" dirty="0" smtClean="0"/>
              <a:t>komponentu</a:t>
            </a:r>
            <a:endParaRPr lang="cs-CZ"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pPr>
                <a:defRPr/>
              </a:pPr>
              <a:t>36</a:t>
            </a:fld>
            <a:endParaRPr lang="en-US" altLang="en-US"/>
          </a:p>
        </p:txBody>
      </p:sp>
      <p:sp>
        <p:nvSpPr>
          <p:cNvPr id="5" name="Zástupný symbol pro zápatí 4"/>
          <p:cNvSpPr>
            <a:spLocks noGrp="1"/>
          </p:cNvSpPr>
          <p:nvPr>
            <p:ph type="ftr" sz="quarter" idx="11"/>
          </p:nvPr>
        </p:nvSpPr>
        <p:spPr/>
        <p:txBody>
          <a:bodyPr/>
          <a:lstStyle/>
          <a:p>
            <a:pPr>
              <a:defRPr/>
            </a:pPr>
            <a:r>
              <a:rPr lang="en-US" altLang="en-US" smtClean="0"/>
              <a:t>PG III (NPGR010) - J. Křivánek 2012</a:t>
            </a:r>
            <a:endParaRPr lang="en-US" altLang="en-US"/>
          </a:p>
        </p:txBody>
      </p:sp>
    </p:spTree>
    <p:extLst>
      <p:ext uri="{BB962C8B-B14F-4D97-AF65-F5344CB8AC3E}">
        <p14:creationId xmlns="" xmlns:p14="http://schemas.microsoft.com/office/powerpoint/2010/main" val="86788376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sz="3200"/>
              <a:t>Fyzik</a:t>
            </a:r>
            <a:r>
              <a:rPr lang="cs-CZ" sz="3200"/>
              <a:t>álně věrohodná Phongova BRDF</a:t>
            </a:r>
            <a:endParaRPr lang="en-US" sz="3200"/>
          </a:p>
        </p:txBody>
      </p:sp>
      <p:sp>
        <p:nvSpPr>
          <p:cNvPr id="314371" name="Rectangle 3"/>
          <p:cNvSpPr>
            <a:spLocks noGrp="1" noChangeArrowheads="1"/>
          </p:cNvSpPr>
          <p:nvPr>
            <p:ph type="body" idx="1"/>
          </p:nvPr>
        </p:nvSpPr>
        <p:spPr/>
        <p:txBody>
          <a:bodyPr/>
          <a:lstStyle/>
          <a:p>
            <a:pPr marL="457200" indent="-457200"/>
            <a:endParaRPr lang="cs-CZ" dirty="0"/>
          </a:p>
          <a:p>
            <a:pPr marL="457200" indent="-457200"/>
            <a:endParaRPr lang="cs-CZ" dirty="0"/>
          </a:p>
          <a:p>
            <a:pPr marL="457200" indent="-457200"/>
            <a:r>
              <a:rPr lang="cs-CZ" dirty="0"/>
              <a:t>Kde:</a:t>
            </a:r>
          </a:p>
          <a:p>
            <a:pPr marL="457200" indent="-457200"/>
            <a:endParaRPr lang="cs-CZ" dirty="0"/>
          </a:p>
          <a:p>
            <a:pPr marL="457200" indent="-457200"/>
            <a:endParaRPr lang="cs-CZ" dirty="0"/>
          </a:p>
          <a:p>
            <a:pPr marL="457200" indent="-457200"/>
            <a:endParaRPr lang="cs-CZ" dirty="0"/>
          </a:p>
          <a:p>
            <a:pPr marL="457200" indent="-457200"/>
            <a:r>
              <a:rPr lang="cs-CZ" dirty="0"/>
              <a:t>Zachování energie:</a:t>
            </a:r>
            <a:endParaRPr lang="en-US" dirty="0"/>
          </a:p>
        </p:txBody>
      </p:sp>
      <p:graphicFrame>
        <p:nvGraphicFramePr>
          <p:cNvPr id="314372" name="Object 4"/>
          <p:cNvGraphicFramePr>
            <a:graphicFrameLocks noChangeAspect="1"/>
          </p:cNvGraphicFramePr>
          <p:nvPr/>
        </p:nvGraphicFramePr>
        <p:xfrm>
          <a:off x="2171476" y="1628775"/>
          <a:ext cx="4776788" cy="784225"/>
        </p:xfrm>
        <a:graphic>
          <a:graphicData uri="http://schemas.openxmlformats.org/presentationml/2006/ole">
            <p:oleObj spid="_x0000_s398419" name="Rovnice" r:id="rId3" imgW="2400300" imgH="393700" progId="Equation.3">
              <p:embed/>
            </p:oleObj>
          </a:graphicData>
        </a:graphic>
      </p:graphicFrame>
      <p:graphicFrame>
        <p:nvGraphicFramePr>
          <p:cNvPr id="314373" name="Object 5"/>
          <p:cNvGraphicFramePr>
            <a:graphicFrameLocks noChangeAspect="1"/>
          </p:cNvGraphicFramePr>
          <p:nvPr/>
        </p:nvGraphicFramePr>
        <p:xfrm>
          <a:off x="3491880" y="2924175"/>
          <a:ext cx="2449513" cy="958850"/>
        </p:xfrm>
        <a:graphic>
          <a:graphicData uri="http://schemas.openxmlformats.org/presentationml/2006/ole">
            <p:oleObj spid="_x0000_s398420" name="Rovnice" r:id="rId4" imgW="1168400" imgH="457200" progId="Equation.3">
              <p:embed/>
            </p:oleObj>
          </a:graphicData>
        </a:graphic>
      </p:graphicFrame>
      <p:graphicFrame>
        <p:nvGraphicFramePr>
          <p:cNvPr id="314374" name="Object 6"/>
          <p:cNvGraphicFramePr>
            <a:graphicFrameLocks noChangeAspect="1"/>
          </p:cNvGraphicFramePr>
          <p:nvPr/>
        </p:nvGraphicFramePr>
        <p:xfrm>
          <a:off x="3779838" y="4245719"/>
          <a:ext cx="1465262" cy="479425"/>
        </p:xfrm>
        <a:graphic>
          <a:graphicData uri="http://schemas.openxmlformats.org/presentationml/2006/ole">
            <p:oleObj spid="_x0000_s398421" name="Rovnice" r:id="rId5" imgW="698500" imgH="228600" progId="Equation.3">
              <p:embed/>
            </p:oleObj>
          </a:graphicData>
        </a:graphic>
      </p:graphicFrame>
      <p:sp>
        <p:nvSpPr>
          <p:cNvPr id="7" name="Zástupný symbol pro číslo snímku 6"/>
          <p:cNvSpPr>
            <a:spLocks noGrp="1"/>
          </p:cNvSpPr>
          <p:nvPr>
            <p:ph type="sldNum" sz="quarter" idx="12"/>
          </p:nvPr>
        </p:nvSpPr>
        <p:spPr/>
        <p:txBody>
          <a:bodyPr/>
          <a:lstStyle/>
          <a:p>
            <a:pPr>
              <a:defRPr/>
            </a:pPr>
            <a:fld id="{81494967-73EE-4A75-A827-47B02327E019}" type="slidenum">
              <a:rPr lang="en-US" altLang="en-US" smtClean="0"/>
              <a:pPr>
                <a:defRPr/>
              </a:pPr>
              <a:t>37</a:t>
            </a:fld>
            <a:endParaRPr lang="en-US" altLang="en-US"/>
          </a:p>
        </p:txBody>
      </p:sp>
      <p:sp>
        <p:nvSpPr>
          <p:cNvPr id="8" name="Zástupný symbol pro zápatí 7"/>
          <p:cNvSpPr>
            <a:spLocks noGrp="1"/>
          </p:cNvSpPr>
          <p:nvPr>
            <p:ph type="ftr" sz="quarter" idx="11"/>
          </p:nvPr>
        </p:nvSpPr>
        <p:spPr/>
        <p:txBody>
          <a:bodyPr/>
          <a:lstStyle/>
          <a:p>
            <a:pPr>
              <a:defRPr/>
            </a:pPr>
            <a:r>
              <a:rPr lang="en-US" altLang="en-US" smtClean="0"/>
              <a:t>PG III (NPGR010) - J. Křivánek 2012</a:t>
            </a:r>
            <a:endParaRPr lang="en-US" altLang="en-US"/>
          </a:p>
        </p:txBody>
      </p:sp>
    </p:spTree>
    <p:extLst>
      <p:ext uri="{BB962C8B-B14F-4D97-AF65-F5344CB8AC3E}">
        <p14:creationId xmlns="" xmlns:p14="http://schemas.microsoft.com/office/powerpoint/2010/main" val="243145672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cs-CZ"/>
              <a:t>Výběr interakce</a:t>
            </a:r>
            <a:endParaRPr lang="en-US"/>
          </a:p>
        </p:txBody>
      </p:sp>
      <p:sp>
        <p:nvSpPr>
          <p:cNvPr id="315395" name="Rectangle 3"/>
          <p:cNvSpPr>
            <a:spLocks noGrp="1" noChangeArrowheads="1"/>
          </p:cNvSpPr>
          <p:nvPr>
            <p:ph type="body" idx="1"/>
          </p:nvPr>
        </p:nvSpPr>
        <p:spPr>
          <a:xfrm>
            <a:off x="457200" y="1600200"/>
            <a:ext cx="8686800" cy="4530725"/>
          </a:xfrm>
        </p:spPr>
        <p:txBody>
          <a:bodyPr/>
          <a:lstStyle/>
          <a:p>
            <a:pPr lvl="1">
              <a:buFont typeface="Wingdings" pitchFamily="2" charset="2"/>
              <a:buNone/>
            </a:pPr>
            <a:r>
              <a:rPr lang="en-US" sz="1800" dirty="0">
                <a:latin typeface="Courier New" pitchFamily="49" charset="0"/>
              </a:rPr>
              <a:t>pd = </a:t>
            </a:r>
            <a:r>
              <a:rPr lang="en-US" sz="1800" dirty="0" smtClean="0">
                <a:latin typeface="Courier New" pitchFamily="49" charset="0"/>
              </a:rPr>
              <a:t>max(rho</a:t>
            </a:r>
            <a:r>
              <a:rPr lang="cs-CZ" sz="1800" dirty="0" smtClean="0">
                <a:latin typeface="Courier New" pitchFamily="49" charset="0"/>
              </a:rPr>
              <a:t>D</a:t>
            </a:r>
            <a:r>
              <a:rPr lang="en-US" sz="1800" dirty="0" smtClean="0">
                <a:latin typeface="Courier New" pitchFamily="49" charset="0"/>
              </a:rPr>
              <a:t>.r</a:t>
            </a:r>
            <a:r>
              <a:rPr lang="en-US" sz="1800" dirty="0">
                <a:latin typeface="Courier New" pitchFamily="49" charset="0"/>
              </a:rPr>
              <a:t>, </a:t>
            </a:r>
            <a:r>
              <a:rPr lang="en-US" sz="1800" dirty="0" smtClean="0">
                <a:latin typeface="Courier New" pitchFamily="49" charset="0"/>
              </a:rPr>
              <a:t>rho</a:t>
            </a:r>
            <a:r>
              <a:rPr lang="cs-CZ" sz="1800" dirty="0" smtClean="0">
                <a:latin typeface="Courier New" pitchFamily="49" charset="0"/>
              </a:rPr>
              <a:t>D</a:t>
            </a:r>
            <a:r>
              <a:rPr lang="en-US" sz="1800" dirty="0" smtClean="0">
                <a:latin typeface="Courier New" pitchFamily="49" charset="0"/>
              </a:rPr>
              <a:t>.g</a:t>
            </a:r>
            <a:r>
              <a:rPr lang="en-US" sz="1800" dirty="0">
                <a:latin typeface="Courier New" pitchFamily="49" charset="0"/>
              </a:rPr>
              <a:t>, </a:t>
            </a:r>
            <a:r>
              <a:rPr lang="en-US" sz="1800" dirty="0" smtClean="0">
                <a:latin typeface="Courier New" pitchFamily="49" charset="0"/>
              </a:rPr>
              <a:t>rho</a:t>
            </a:r>
            <a:r>
              <a:rPr lang="cs-CZ" sz="1800" dirty="0" smtClean="0">
                <a:latin typeface="Courier New" pitchFamily="49" charset="0"/>
              </a:rPr>
              <a:t>D</a:t>
            </a:r>
            <a:r>
              <a:rPr lang="en-US" sz="1800" dirty="0" smtClean="0">
                <a:latin typeface="Courier New" pitchFamily="49" charset="0"/>
              </a:rPr>
              <a:t>.b);</a:t>
            </a:r>
          </a:p>
          <a:p>
            <a:pPr lvl="1">
              <a:buFont typeface="Wingdings" pitchFamily="2" charset="2"/>
              <a:buNone/>
            </a:pPr>
            <a:r>
              <a:rPr lang="en-US" sz="1800" dirty="0" err="1" smtClean="0">
                <a:latin typeface="Courier New" pitchFamily="49" charset="0"/>
              </a:rPr>
              <a:t>ps</a:t>
            </a:r>
            <a:r>
              <a:rPr lang="en-US" sz="1800" dirty="0" smtClean="0">
                <a:latin typeface="Courier New" pitchFamily="49" charset="0"/>
              </a:rPr>
              <a:t> </a:t>
            </a:r>
            <a:r>
              <a:rPr lang="en-US" sz="1800" dirty="0">
                <a:latin typeface="Courier New" pitchFamily="49" charset="0"/>
              </a:rPr>
              <a:t>= </a:t>
            </a:r>
            <a:r>
              <a:rPr lang="en-US" sz="1800" dirty="0" smtClean="0">
                <a:latin typeface="Courier New" pitchFamily="49" charset="0"/>
              </a:rPr>
              <a:t>max(rho</a:t>
            </a:r>
            <a:r>
              <a:rPr lang="cs-CZ" sz="1800" dirty="0" smtClean="0">
                <a:latin typeface="Courier New" pitchFamily="49" charset="0"/>
              </a:rPr>
              <a:t>S</a:t>
            </a:r>
            <a:r>
              <a:rPr lang="en-US" sz="1800" dirty="0" smtClean="0">
                <a:latin typeface="Courier New" pitchFamily="49" charset="0"/>
              </a:rPr>
              <a:t>.r</a:t>
            </a:r>
            <a:r>
              <a:rPr lang="en-US" sz="1800" dirty="0">
                <a:latin typeface="Courier New" pitchFamily="49" charset="0"/>
              </a:rPr>
              <a:t>, </a:t>
            </a:r>
            <a:r>
              <a:rPr lang="en-US" sz="1800" dirty="0" smtClean="0">
                <a:latin typeface="Courier New" pitchFamily="49" charset="0"/>
              </a:rPr>
              <a:t>rho</a:t>
            </a:r>
            <a:r>
              <a:rPr lang="cs-CZ" sz="1800" dirty="0" smtClean="0">
                <a:latin typeface="Courier New" pitchFamily="49" charset="0"/>
              </a:rPr>
              <a:t>S</a:t>
            </a:r>
            <a:r>
              <a:rPr lang="en-US" sz="1800" dirty="0" smtClean="0">
                <a:latin typeface="Courier New" pitchFamily="49" charset="0"/>
              </a:rPr>
              <a:t>.g</a:t>
            </a:r>
            <a:r>
              <a:rPr lang="en-US" sz="1800" dirty="0">
                <a:latin typeface="Courier New" pitchFamily="49" charset="0"/>
              </a:rPr>
              <a:t>, </a:t>
            </a:r>
            <a:r>
              <a:rPr lang="en-US" sz="1800" dirty="0" smtClean="0">
                <a:latin typeface="Courier New" pitchFamily="49" charset="0"/>
              </a:rPr>
              <a:t>rho</a:t>
            </a:r>
            <a:r>
              <a:rPr lang="cs-CZ" sz="1800" dirty="0" smtClean="0">
                <a:latin typeface="Courier New" pitchFamily="49" charset="0"/>
              </a:rPr>
              <a:t>S</a:t>
            </a:r>
            <a:r>
              <a:rPr lang="en-US" sz="1800" dirty="0" smtClean="0">
                <a:latin typeface="Courier New" pitchFamily="49" charset="0"/>
              </a:rPr>
              <a:t>.b);</a:t>
            </a:r>
          </a:p>
          <a:p>
            <a:pPr lvl="1">
              <a:buNone/>
            </a:pPr>
            <a:r>
              <a:rPr lang="en-US" sz="1800" dirty="0" smtClean="0">
                <a:latin typeface="Courier New" pitchFamily="49" charset="0"/>
              </a:rPr>
              <a:t>pd /= (pd + </a:t>
            </a:r>
            <a:r>
              <a:rPr lang="en-US" sz="1800" dirty="0" err="1" smtClean="0">
                <a:latin typeface="Courier New" pitchFamily="49" charset="0"/>
              </a:rPr>
              <a:t>ps</a:t>
            </a:r>
            <a:r>
              <a:rPr lang="en-US" sz="1800" dirty="0" smtClean="0">
                <a:latin typeface="Courier New" pitchFamily="49" charset="0"/>
              </a:rPr>
              <a:t>);	 </a:t>
            </a:r>
            <a:r>
              <a:rPr lang="en-US" sz="1800" dirty="0" smtClean="0">
                <a:solidFill>
                  <a:srgbClr val="6699FF"/>
                </a:solidFill>
                <a:latin typeface="Courier New" pitchFamily="49" charset="0"/>
              </a:rPr>
              <a:t>// </a:t>
            </a:r>
            <a:r>
              <a:rPr lang="en-US" sz="1800" dirty="0" err="1" smtClean="0">
                <a:solidFill>
                  <a:srgbClr val="6699FF"/>
                </a:solidFill>
                <a:latin typeface="Courier New" pitchFamily="49" charset="0"/>
              </a:rPr>
              <a:t>pravd</a:t>
            </a:r>
            <a:r>
              <a:rPr lang="en-US" sz="1800" dirty="0" smtClean="0">
                <a:solidFill>
                  <a:srgbClr val="6699FF"/>
                </a:solidFill>
                <a:latin typeface="Courier New" pitchFamily="49" charset="0"/>
              </a:rPr>
              <a:t>. </a:t>
            </a:r>
            <a:r>
              <a:rPr lang="cs-CZ" sz="1800" dirty="0" smtClean="0">
                <a:solidFill>
                  <a:srgbClr val="6699FF"/>
                </a:solidFill>
                <a:latin typeface="Courier New" pitchFamily="49" charset="0"/>
              </a:rPr>
              <a:t>výběru difúzní komponenty</a:t>
            </a:r>
            <a:endParaRPr lang="en-US" sz="1800" dirty="0" smtClean="0">
              <a:latin typeface="Courier New" pitchFamily="49" charset="0"/>
            </a:endParaRPr>
          </a:p>
          <a:p>
            <a:pPr lvl="1">
              <a:buNone/>
            </a:pPr>
            <a:r>
              <a:rPr lang="en-US" sz="1800" dirty="0" err="1" smtClean="0">
                <a:latin typeface="Courier New" pitchFamily="49" charset="0"/>
              </a:rPr>
              <a:t>ps</a:t>
            </a:r>
            <a:r>
              <a:rPr lang="en-US" sz="1800" dirty="0" smtClean="0">
                <a:latin typeface="Courier New" pitchFamily="49" charset="0"/>
              </a:rPr>
              <a:t> /= (pd + </a:t>
            </a:r>
            <a:r>
              <a:rPr lang="en-US" sz="1800" dirty="0" err="1" smtClean="0">
                <a:latin typeface="Courier New" pitchFamily="49" charset="0"/>
              </a:rPr>
              <a:t>ps</a:t>
            </a:r>
            <a:r>
              <a:rPr lang="en-US" sz="1800" dirty="0" smtClean="0">
                <a:latin typeface="Courier New" pitchFamily="49" charset="0"/>
              </a:rPr>
              <a:t>);	 </a:t>
            </a:r>
            <a:r>
              <a:rPr lang="en-US" sz="1800" dirty="0" smtClean="0">
                <a:solidFill>
                  <a:srgbClr val="6699FF"/>
                </a:solidFill>
                <a:latin typeface="Courier New" pitchFamily="49" charset="0"/>
              </a:rPr>
              <a:t>// </a:t>
            </a:r>
            <a:r>
              <a:rPr lang="en-US" sz="1800" dirty="0" err="1" smtClean="0">
                <a:solidFill>
                  <a:srgbClr val="6699FF"/>
                </a:solidFill>
                <a:latin typeface="Courier New" pitchFamily="49" charset="0"/>
              </a:rPr>
              <a:t>pravd</a:t>
            </a:r>
            <a:r>
              <a:rPr lang="en-US" sz="1800" dirty="0" smtClean="0">
                <a:solidFill>
                  <a:srgbClr val="6699FF"/>
                </a:solidFill>
                <a:latin typeface="Courier New" pitchFamily="49" charset="0"/>
              </a:rPr>
              <a:t>. </a:t>
            </a:r>
            <a:r>
              <a:rPr lang="cs-CZ" sz="1800" dirty="0" smtClean="0">
                <a:solidFill>
                  <a:srgbClr val="6699FF"/>
                </a:solidFill>
                <a:latin typeface="Courier New" pitchFamily="49" charset="0"/>
              </a:rPr>
              <a:t>výběru lesklé komponenty</a:t>
            </a:r>
            <a:endParaRPr lang="en-US" sz="1800" dirty="0" smtClean="0">
              <a:latin typeface="Courier New" pitchFamily="49" charset="0"/>
            </a:endParaRPr>
          </a:p>
          <a:p>
            <a:pPr lvl="1">
              <a:buFont typeface="Wingdings" pitchFamily="2" charset="2"/>
              <a:buNone/>
            </a:pPr>
            <a:endParaRPr lang="cs-CZ" sz="1800" dirty="0" smtClean="0">
              <a:latin typeface="Courier New" pitchFamily="49" charset="0"/>
            </a:endParaRPr>
          </a:p>
          <a:p>
            <a:pPr lvl="1">
              <a:buNone/>
            </a:pPr>
            <a:r>
              <a:rPr lang="cs-CZ" sz="1800" dirty="0" smtClean="0">
                <a:solidFill>
                  <a:srgbClr val="0000FF"/>
                </a:solidFill>
                <a:latin typeface="Courier New" pitchFamily="49" charset="0"/>
              </a:rPr>
              <a:t>Vec3</a:t>
            </a:r>
            <a:r>
              <a:rPr lang="cs-CZ" sz="1800" dirty="0" smtClean="0">
                <a:latin typeface="Courier New" pitchFamily="49" charset="0"/>
              </a:rPr>
              <a:t> </a:t>
            </a:r>
            <a:r>
              <a:rPr lang="en-US" sz="1800" dirty="0" smtClean="0">
                <a:latin typeface="Courier New" pitchFamily="49" charset="0"/>
              </a:rPr>
              <a:t>dir, </a:t>
            </a:r>
            <a:r>
              <a:rPr lang="cs-CZ" sz="1800" dirty="0" err="1" smtClean="0">
                <a:solidFill>
                  <a:srgbClr val="0000FF"/>
                </a:solidFill>
                <a:latin typeface="Courier New" pitchFamily="49" charset="0"/>
              </a:rPr>
              <a:t>float</a:t>
            </a:r>
            <a:r>
              <a:rPr lang="cs-CZ" sz="1800" dirty="0" smtClean="0">
                <a:solidFill>
                  <a:srgbClr val="0000FF"/>
                </a:solidFill>
                <a:latin typeface="Courier New" pitchFamily="49" charset="0"/>
              </a:rPr>
              <a:t> </a:t>
            </a:r>
            <a:r>
              <a:rPr lang="en-US" sz="1800" dirty="0" err="1" smtClean="0">
                <a:latin typeface="Courier New" pitchFamily="49" charset="0"/>
              </a:rPr>
              <a:t>pdf</a:t>
            </a:r>
            <a:r>
              <a:rPr lang="cs-CZ" sz="1800" dirty="0" smtClean="0">
                <a:latin typeface="Courier New" pitchFamily="49" charset="0"/>
              </a:rPr>
              <a:t>, </a:t>
            </a:r>
            <a:r>
              <a:rPr lang="cs-CZ" sz="1800" dirty="0" err="1" smtClean="0">
                <a:solidFill>
                  <a:srgbClr val="0000FF"/>
                </a:solidFill>
                <a:latin typeface="Courier New" pitchFamily="49" charset="0"/>
              </a:rPr>
              <a:t>Col</a:t>
            </a:r>
            <a:r>
              <a:rPr lang="cs-CZ" sz="1800" dirty="0" smtClean="0">
                <a:solidFill>
                  <a:srgbClr val="0000FF"/>
                </a:solidFill>
                <a:latin typeface="Courier New" pitchFamily="49" charset="0"/>
              </a:rPr>
              <a:t> </a:t>
            </a:r>
            <a:r>
              <a:rPr lang="cs-CZ" sz="1800" dirty="0" err="1" smtClean="0">
                <a:latin typeface="Courier New" pitchFamily="49" charset="0"/>
              </a:rPr>
              <a:t>brdfVal</a:t>
            </a:r>
            <a:r>
              <a:rPr lang="en-US" sz="1800" dirty="0" smtClean="0">
                <a:latin typeface="Courier New" pitchFamily="49" charset="0"/>
              </a:rPr>
              <a:t>;</a:t>
            </a:r>
            <a:endParaRPr lang="cs-CZ" sz="1800" b="1" dirty="0" smtClean="0">
              <a:solidFill>
                <a:srgbClr val="0000FF"/>
              </a:solidFill>
              <a:latin typeface="Courier New" pitchFamily="49" charset="0"/>
            </a:endParaRPr>
          </a:p>
          <a:p>
            <a:pPr lvl="1">
              <a:buNone/>
            </a:pPr>
            <a:r>
              <a:rPr lang="en-US" sz="1800" b="1" dirty="0" smtClean="0">
                <a:solidFill>
                  <a:srgbClr val="0000FF"/>
                </a:solidFill>
                <a:latin typeface="Courier New" pitchFamily="49" charset="0"/>
              </a:rPr>
              <a:t>if</a:t>
            </a:r>
            <a:r>
              <a:rPr lang="en-US" sz="1800" dirty="0" smtClean="0">
                <a:latin typeface="Courier New" pitchFamily="49" charset="0"/>
              </a:rPr>
              <a:t> (rand(0,</a:t>
            </a:r>
            <a:r>
              <a:rPr lang="cs-CZ" sz="1800" dirty="0" smtClean="0">
                <a:latin typeface="Courier New" pitchFamily="49" charset="0"/>
              </a:rPr>
              <a:t>1</a:t>
            </a:r>
            <a:r>
              <a:rPr lang="en-US" sz="1800" dirty="0" smtClean="0">
                <a:latin typeface="Courier New" pitchFamily="49" charset="0"/>
              </a:rPr>
              <a:t>) &lt;</a:t>
            </a:r>
            <a:r>
              <a:rPr lang="cs-CZ" sz="1800" dirty="0" smtClean="0">
                <a:latin typeface="Courier New" pitchFamily="49" charset="0"/>
              </a:rPr>
              <a:t>=</a:t>
            </a:r>
            <a:r>
              <a:rPr lang="en-US" sz="1800" dirty="0" smtClean="0">
                <a:latin typeface="Courier New" pitchFamily="49" charset="0"/>
              </a:rPr>
              <a:t> </a:t>
            </a:r>
            <a:r>
              <a:rPr lang="cs-CZ" sz="1800" dirty="0" smtClean="0">
                <a:latin typeface="Courier New" pitchFamily="49" charset="0"/>
              </a:rPr>
              <a:t>p</a:t>
            </a:r>
            <a:r>
              <a:rPr lang="en-US" sz="1800" dirty="0" smtClean="0">
                <a:latin typeface="Courier New" pitchFamily="49" charset="0"/>
              </a:rPr>
              <a:t>d</a:t>
            </a:r>
            <a:r>
              <a:rPr lang="en-US" sz="1800" dirty="0">
                <a:latin typeface="Courier New" pitchFamily="49" charset="0"/>
              </a:rPr>
              <a:t>)</a:t>
            </a:r>
          </a:p>
          <a:p>
            <a:pPr lvl="2">
              <a:buFont typeface="Wingdings" pitchFamily="2" charset="2"/>
              <a:buNone/>
            </a:pPr>
            <a:r>
              <a:rPr lang="en-US" sz="1800" dirty="0" smtClean="0">
                <a:latin typeface="Courier New" pitchFamily="49" charset="0"/>
              </a:rPr>
              <a:t>{dir, </a:t>
            </a:r>
            <a:r>
              <a:rPr lang="en-US" sz="1800" dirty="0" err="1" smtClean="0">
                <a:latin typeface="Courier New" pitchFamily="49" charset="0"/>
              </a:rPr>
              <a:t>pdf</a:t>
            </a:r>
            <a:r>
              <a:rPr lang="cs-CZ" sz="1800" dirty="0" smtClean="0">
                <a:latin typeface="Courier New" pitchFamily="49" charset="0"/>
              </a:rPr>
              <a:t>, </a:t>
            </a:r>
            <a:r>
              <a:rPr lang="cs-CZ" sz="1800" dirty="0" err="1" smtClean="0">
                <a:latin typeface="Courier New" pitchFamily="49" charset="0"/>
              </a:rPr>
              <a:t>brdfVal</a:t>
            </a:r>
            <a:r>
              <a:rPr lang="en-US" sz="1800" dirty="0" smtClean="0">
                <a:latin typeface="Courier New" pitchFamily="49" charset="0"/>
              </a:rPr>
              <a:t>} = </a:t>
            </a:r>
            <a:r>
              <a:rPr lang="cs-CZ" sz="1800" b="1" dirty="0" smtClean="0">
                <a:latin typeface="Courier New" pitchFamily="49" charset="0"/>
              </a:rPr>
              <a:t>s</a:t>
            </a:r>
            <a:r>
              <a:rPr lang="en-US" sz="1800" b="1" dirty="0" err="1" smtClean="0">
                <a:latin typeface="Courier New" pitchFamily="49" charset="0"/>
              </a:rPr>
              <a:t>ampleDiffuse</a:t>
            </a:r>
            <a:r>
              <a:rPr lang="en-US" sz="1800" dirty="0" smtClean="0">
                <a:latin typeface="Courier New" pitchFamily="49" charset="0"/>
              </a:rPr>
              <a:t>();</a:t>
            </a:r>
          </a:p>
          <a:p>
            <a:pPr lvl="2">
              <a:buNone/>
            </a:pPr>
            <a:r>
              <a:rPr lang="en-US" sz="1800" b="1" dirty="0" smtClean="0">
                <a:solidFill>
                  <a:srgbClr val="0000FF"/>
                </a:solidFill>
                <a:latin typeface="Courier New" pitchFamily="49" charset="0"/>
              </a:rPr>
              <a:t>return</a:t>
            </a:r>
            <a:r>
              <a:rPr lang="en-US" sz="1800" dirty="0" smtClean="0">
                <a:solidFill>
                  <a:srgbClr val="6699FF"/>
                </a:solidFill>
                <a:latin typeface="Courier New" pitchFamily="49" charset="0"/>
              </a:rPr>
              <a:t> </a:t>
            </a:r>
            <a:r>
              <a:rPr lang="en-US" sz="1800" dirty="0" smtClean="0">
                <a:latin typeface="Courier New" pitchFamily="49" charset="0"/>
              </a:rPr>
              <a:t>{dir, </a:t>
            </a:r>
            <a:r>
              <a:rPr lang="en-US" sz="1800" dirty="0" err="1" smtClean="0">
                <a:latin typeface="Courier New" pitchFamily="49" charset="0"/>
              </a:rPr>
              <a:t>pdf</a:t>
            </a:r>
            <a:r>
              <a:rPr lang="en-US" sz="1800" dirty="0" smtClean="0">
                <a:latin typeface="Courier New" pitchFamily="49" charset="0"/>
              </a:rPr>
              <a:t> * pd</a:t>
            </a:r>
            <a:r>
              <a:rPr lang="cs-CZ" sz="1800" dirty="0" smtClean="0">
                <a:latin typeface="Courier New" pitchFamily="49" charset="0"/>
              </a:rPr>
              <a:t>, </a:t>
            </a:r>
            <a:r>
              <a:rPr lang="cs-CZ" sz="1800" dirty="0" err="1" smtClean="0">
                <a:latin typeface="Courier New" pitchFamily="49" charset="0"/>
              </a:rPr>
              <a:t>brdfVal</a:t>
            </a:r>
            <a:r>
              <a:rPr lang="en-US" sz="1800" dirty="0" smtClean="0">
                <a:latin typeface="Courier New" pitchFamily="49" charset="0"/>
              </a:rPr>
              <a:t>}</a:t>
            </a:r>
            <a:endParaRPr lang="en-US" sz="1800" dirty="0">
              <a:solidFill>
                <a:srgbClr val="6699FF"/>
              </a:solidFill>
              <a:latin typeface="Courier New" pitchFamily="49" charset="0"/>
            </a:endParaRPr>
          </a:p>
          <a:p>
            <a:pPr lvl="1">
              <a:buFont typeface="Wingdings" pitchFamily="2" charset="2"/>
              <a:buNone/>
            </a:pPr>
            <a:endParaRPr lang="cs-CZ" sz="1800" b="1" dirty="0" smtClean="0">
              <a:solidFill>
                <a:srgbClr val="0000FF"/>
              </a:solidFill>
              <a:latin typeface="Courier New" pitchFamily="49" charset="0"/>
            </a:endParaRPr>
          </a:p>
          <a:p>
            <a:pPr lvl="1">
              <a:buFont typeface="Wingdings" pitchFamily="2" charset="2"/>
              <a:buNone/>
            </a:pPr>
            <a:r>
              <a:rPr lang="en-US" sz="1800" b="1" dirty="0" smtClean="0">
                <a:solidFill>
                  <a:srgbClr val="0000FF"/>
                </a:solidFill>
                <a:latin typeface="Courier New" pitchFamily="49" charset="0"/>
              </a:rPr>
              <a:t>else</a:t>
            </a:r>
            <a:endParaRPr lang="en-US" sz="1800" dirty="0">
              <a:solidFill>
                <a:srgbClr val="6699FF"/>
              </a:solidFill>
              <a:latin typeface="Courier New" pitchFamily="49" charset="0"/>
            </a:endParaRPr>
          </a:p>
          <a:p>
            <a:pPr lvl="2">
              <a:buNone/>
            </a:pPr>
            <a:r>
              <a:rPr lang="en-US" sz="1800" dirty="0" smtClean="0">
                <a:latin typeface="Courier New" pitchFamily="49" charset="0"/>
              </a:rPr>
              <a:t>{dir, </a:t>
            </a:r>
            <a:r>
              <a:rPr lang="en-US" sz="1800" dirty="0" err="1" smtClean="0">
                <a:latin typeface="Courier New" pitchFamily="49" charset="0"/>
              </a:rPr>
              <a:t>pdf</a:t>
            </a:r>
            <a:r>
              <a:rPr lang="cs-CZ" sz="1800" dirty="0" smtClean="0">
                <a:latin typeface="Courier New" pitchFamily="49" charset="0"/>
              </a:rPr>
              <a:t>, </a:t>
            </a:r>
            <a:r>
              <a:rPr lang="cs-CZ" sz="1800" dirty="0" err="1" smtClean="0">
                <a:latin typeface="Courier New" pitchFamily="49" charset="0"/>
              </a:rPr>
              <a:t>brdfVal</a:t>
            </a:r>
            <a:r>
              <a:rPr lang="en-US" sz="1800" dirty="0" smtClean="0">
                <a:latin typeface="Courier New" pitchFamily="49" charset="0"/>
              </a:rPr>
              <a:t>} = </a:t>
            </a:r>
            <a:r>
              <a:rPr lang="cs-CZ" sz="1800" b="1" dirty="0" smtClean="0">
                <a:latin typeface="Courier New" pitchFamily="49" charset="0"/>
              </a:rPr>
              <a:t>s</a:t>
            </a:r>
            <a:r>
              <a:rPr lang="en-US" sz="1800" b="1" dirty="0" err="1" smtClean="0">
                <a:latin typeface="Courier New" pitchFamily="49" charset="0"/>
              </a:rPr>
              <a:t>ampleSpecular</a:t>
            </a:r>
            <a:r>
              <a:rPr lang="en-US" sz="1800" dirty="0" smtClean="0">
                <a:latin typeface="Courier New" pitchFamily="49" charset="0"/>
              </a:rPr>
              <a:t>();</a:t>
            </a:r>
          </a:p>
          <a:p>
            <a:pPr lvl="2">
              <a:buNone/>
            </a:pPr>
            <a:r>
              <a:rPr lang="en-US" sz="1800" b="1" dirty="0" smtClean="0">
                <a:solidFill>
                  <a:srgbClr val="0000FF"/>
                </a:solidFill>
                <a:latin typeface="Courier New" pitchFamily="49" charset="0"/>
              </a:rPr>
              <a:t>return</a:t>
            </a:r>
            <a:r>
              <a:rPr lang="en-US" sz="1800" dirty="0" smtClean="0">
                <a:solidFill>
                  <a:srgbClr val="6699FF"/>
                </a:solidFill>
                <a:latin typeface="Courier New" pitchFamily="49" charset="0"/>
              </a:rPr>
              <a:t> </a:t>
            </a:r>
            <a:r>
              <a:rPr lang="en-US" sz="1800" dirty="0" smtClean="0">
                <a:latin typeface="Courier New" pitchFamily="49" charset="0"/>
              </a:rPr>
              <a:t>{dir, </a:t>
            </a:r>
            <a:r>
              <a:rPr lang="en-US" sz="1800" dirty="0" err="1" smtClean="0">
                <a:latin typeface="Courier New" pitchFamily="49" charset="0"/>
              </a:rPr>
              <a:t>pdf</a:t>
            </a:r>
            <a:r>
              <a:rPr lang="en-US" sz="1800" dirty="0" smtClean="0">
                <a:latin typeface="Courier New" pitchFamily="49" charset="0"/>
              </a:rPr>
              <a:t> * </a:t>
            </a:r>
            <a:r>
              <a:rPr lang="en-US" sz="1800" dirty="0" err="1" smtClean="0">
                <a:latin typeface="Courier New" pitchFamily="49" charset="0"/>
              </a:rPr>
              <a:t>ps</a:t>
            </a:r>
            <a:r>
              <a:rPr lang="cs-CZ" sz="1800" dirty="0" smtClean="0">
                <a:latin typeface="Courier New" pitchFamily="49" charset="0"/>
              </a:rPr>
              <a:t>, </a:t>
            </a:r>
            <a:r>
              <a:rPr lang="cs-CZ" sz="1800" dirty="0" err="1" smtClean="0">
                <a:latin typeface="Courier New" pitchFamily="49" charset="0"/>
              </a:rPr>
              <a:t>brdfVal</a:t>
            </a:r>
            <a:r>
              <a:rPr lang="en-US" sz="1800" dirty="0" smtClean="0">
                <a:latin typeface="Courier New" pitchFamily="49" charset="0"/>
              </a:rPr>
              <a:t>}</a:t>
            </a:r>
            <a:endParaRPr lang="en-US" sz="1800" dirty="0" smtClean="0">
              <a:solidFill>
                <a:srgbClr val="6699FF"/>
              </a:solidFill>
              <a:latin typeface="Courier New" pitchFamily="49" charset="0"/>
            </a:endParaRPr>
          </a:p>
          <a:p>
            <a:pPr lvl="2">
              <a:buFont typeface="Wingdings" pitchFamily="2" charset="2"/>
              <a:buNone/>
            </a:pPr>
            <a:endParaRPr lang="en-US" sz="1800" dirty="0" smtClean="0">
              <a:solidFill>
                <a:srgbClr val="6699FF"/>
              </a:solidFill>
              <a:latin typeface="Courier New" pitchFamily="49" charset="0"/>
            </a:endParaRPr>
          </a:p>
          <a:p>
            <a:pPr lvl="1">
              <a:buFont typeface="Wingdings" pitchFamily="2" charset="2"/>
              <a:buNone/>
            </a:pPr>
            <a:endParaRPr lang="cs-CZ" sz="1800" dirty="0" smtClean="0">
              <a:solidFill>
                <a:srgbClr val="6699FF"/>
              </a:solidFill>
              <a:latin typeface="Courier New" pitchFamily="49" charset="0"/>
            </a:endParaRPr>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pPr>
                <a:defRPr/>
              </a:pPr>
              <a:t>38</a:t>
            </a:fld>
            <a:endParaRPr lang="en-US" altLang="en-US"/>
          </a:p>
        </p:txBody>
      </p:sp>
      <p:sp>
        <p:nvSpPr>
          <p:cNvPr id="5" name="Zástupný symbol pro zápatí 4"/>
          <p:cNvSpPr>
            <a:spLocks noGrp="1"/>
          </p:cNvSpPr>
          <p:nvPr>
            <p:ph type="ftr" sz="quarter" idx="11"/>
          </p:nvPr>
        </p:nvSpPr>
        <p:spPr/>
        <p:txBody>
          <a:bodyPr/>
          <a:lstStyle/>
          <a:p>
            <a:pPr>
              <a:defRPr/>
            </a:pPr>
            <a:r>
              <a:rPr lang="en-US" altLang="en-US" smtClean="0"/>
              <a:t>PG III (NPGR010) - J. Křivánek 2012</a:t>
            </a:r>
            <a:endParaRPr lang="en-US" altLang="en-US"/>
          </a:p>
        </p:txBody>
      </p:sp>
    </p:spTree>
    <p:extLst>
      <p:ext uri="{BB962C8B-B14F-4D97-AF65-F5344CB8AC3E}">
        <p14:creationId xmlns="" xmlns:p14="http://schemas.microsoft.com/office/powerpoint/2010/main" val="338311309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a:t>Vzorkov</a:t>
            </a:r>
            <a:r>
              <a:rPr lang="cs-CZ"/>
              <a:t>ání difúzního odrazu</a:t>
            </a:r>
            <a:endParaRPr lang="en-US"/>
          </a:p>
        </p:txBody>
      </p:sp>
      <p:sp>
        <p:nvSpPr>
          <p:cNvPr id="316419" name="Rectangle 3"/>
          <p:cNvSpPr>
            <a:spLocks noGrp="1" noChangeArrowheads="1"/>
          </p:cNvSpPr>
          <p:nvPr>
            <p:ph type="body" idx="1"/>
          </p:nvPr>
        </p:nvSpPr>
        <p:spPr/>
        <p:txBody>
          <a:bodyPr/>
          <a:lstStyle/>
          <a:p>
            <a:r>
              <a:rPr lang="cs-CZ" dirty="0" err="1"/>
              <a:t>Importance</a:t>
            </a:r>
            <a:r>
              <a:rPr lang="cs-CZ" dirty="0"/>
              <a:t> </a:t>
            </a:r>
            <a:r>
              <a:rPr lang="cs-CZ" dirty="0" err="1"/>
              <a:t>sampling</a:t>
            </a:r>
            <a:r>
              <a:rPr lang="cs-CZ" dirty="0"/>
              <a:t> s hustotou </a:t>
            </a:r>
            <a:r>
              <a:rPr lang="cs-CZ" i="1" dirty="0"/>
              <a:t>p</a:t>
            </a:r>
            <a:r>
              <a:rPr lang="en-US" dirty="0"/>
              <a:t>(</a:t>
            </a:r>
            <a:r>
              <a:rPr lang="en-US" dirty="0">
                <a:latin typeface="Symbol" pitchFamily="18" charset="2"/>
              </a:rPr>
              <a:t>q</a:t>
            </a:r>
            <a:r>
              <a:rPr lang="en-US" dirty="0"/>
              <a:t>) = </a:t>
            </a:r>
            <a:r>
              <a:rPr lang="en-US" dirty="0" err="1"/>
              <a:t>cos</a:t>
            </a:r>
            <a:r>
              <a:rPr lang="en-US" dirty="0"/>
              <a:t>(</a:t>
            </a:r>
            <a:r>
              <a:rPr lang="en-US" dirty="0">
                <a:latin typeface="Symbol" pitchFamily="18" charset="2"/>
              </a:rPr>
              <a:t>q</a:t>
            </a:r>
            <a:r>
              <a:rPr lang="en-US" dirty="0"/>
              <a:t>) / </a:t>
            </a:r>
            <a:r>
              <a:rPr lang="en-US" dirty="0">
                <a:latin typeface="Symbol" pitchFamily="18" charset="2"/>
              </a:rPr>
              <a:t>p</a:t>
            </a:r>
            <a:endParaRPr lang="en-US" dirty="0"/>
          </a:p>
          <a:p>
            <a:pPr lvl="1"/>
            <a:r>
              <a:rPr lang="en-US" i="1" dirty="0">
                <a:latin typeface="Symbol" pitchFamily="18" charset="2"/>
              </a:rPr>
              <a:t>q</a:t>
            </a:r>
            <a:r>
              <a:rPr lang="en-US" baseline="-25000" dirty="0"/>
              <a:t> </a:t>
            </a:r>
            <a:r>
              <a:rPr lang="en-US" dirty="0"/>
              <a:t>…</a:t>
            </a:r>
            <a:r>
              <a:rPr lang="cs-CZ" dirty="0"/>
              <a:t>úhel mezi normálou a vygenerovaným sekundárním paprskem</a:t>
            </a:r>
          </a:p>
          <a:p>
            <a:pPr lvl="1"/>
            <a:r>
              <a:rPr lang="cs-CZ" dirty="0"/>
              <a:t>Generování směru:</a:t>
            </a:r>
          </a:p>
          <a:p>
            <a:pPr lvl="1"/>
            <a:endParaRPr lang="cs-CZ" dirty="0"/>
          </a:p>
          <a:p>
            <a:pPr lvl="1"/>
            <a:endParaRPr lang="cs-CZ" dirty="0"/>
          </a:p>
          <a:p>
            <a:pPr lvl="1"/>
            <a:endParaRPr lang="cs-CZ" dirty="0"/>
          </a:p>
          <a:p>
            <a:pPr lvl="1"/>
            <a:endParaRPr lang="cs-CZ" dirty="0"/>
          </a:p>
          <a:p>
            <a:pPr lvl="2"/>
            <a:r>
              <a:rPr lang="cs-CZ" dirty="0"/>
              <a:t>r1, r2 … uniformní na </a:t>
            </a:r>
            <a:r>
              <a:rPr lang="en-US" dirty="0"/>
              <a:t>&lt;0,1&gt;</a:t>
            </a:r>
          </a:p>
          <a:p>
            <a:pPr lvl="1"/>
            <a:r>
              <a:rPr lang="en-US" dirty="0" err="1"/>
              <a:t>Zdroj</a:t>
            </a:r>
            <a:r>
              <a:rPr lang="en-US" dirty="0"/>
              <a:t>: </a:t>
            </a:r>
            <a:r>
              <a:rPr lang="en-US" dirty="0" err="1"/>
              <a:t>Dutre</a:t>
            </a:r>
            <a:r>
              <a:rPr lang="cs-CZ" dirty="0"/>
              <a:t>, </a:t>
            </a:r>
            <a:r>
              <a:rPr lang="en-US" dirty="0"/>
              <a:t>Global illumination Compendium</a:t>
            </a:r>
            <a:r>
              <a:rPr lang="cs-CZ" dirty="0"/>
              <a:t> (on-line)</a:t>
            </a:r>
            <a:endParaRPr lang="en-US" dirty="0"/>
          </a:p>
          <a:p>
            <a:pPr lvl="1"/>
            <a:r>
              <a:rPr lang="en-US" dirty="0" err="1"/>
              <a:t>Odvozen</a:t>
            </a:r>
            <a:r>
              <a:rPr lang="cs-CZ" dirty="0"/>
              <a:t>í: </a:t>
            </a:r>
            <a:r>
              <a:rPr lang="cs-CZ" dirty="0" err="1" smtClean="0"/>
              <a:t>Pharr</a:t>
            </a:r>
            <a:r>
              <a:rPr lang="cs-CZ" dirty="0" smtClean="0"/>
              <a:t> </a:t>
            </a:r>
            <a:r>
              <a:rPr lang="en-US" dirty="0" smtClean="0"/>
              <a:t>&amp; </a:t>
            </a:r>
            <a:r>
              <a:rPr lang="en-US" dirty="0" err="1" smtClean="0"/>
              <a:t>Huphreys</a:t>
            </a:r>
            <a:r>
              <a:rPr lang="cs-CZ" dirty="0" smtClean="0"/>
              <a:t>, PBRT</a:t>
            </a:r>
            <a:endParaRPr lang="cs-CZ" dirty="0"/>
          </a:p>
        </p:txBody>
      </p:sp>
      <p:pic>
        <p:nvPicPr>
          <p:cNvPr id="316420" name="Picture 4"/>
          <p:cNvPicPr>
            <a:picLocks noChangeAspect="1" noChangeArrowheads="1"/>
          </p:cNvPicPr>
          <p:nvPr/>
        </p:nvPicPr>
        <p:blipFill>
          <a:blip r:embed="rId2" cstate="print"/>
          <a:srcRect/>
          <a:stretch>
            <a:fillRect/>
          </a:stretch>
        </p:blipFill>
        <p:spPr bwMode="auto">
          <a:xfrm>
            <a:off x="2052191" y="3207273"/>
            <a:ext cx="4968081" cy="1621902"/>
          </a:xfrm>
          <a:prstGeom prst="rect">
            <a:avLst/>
          </a:prstGeom>
          <a:noFill/>
          <a:ln w="9525">
            <a:noFill/>
            <a:miter lim="800000"/>
            <a:headEnd/>
            <a:tailEnd/>
          </a:ln>
          <a:effectLst/>
        </p:spPr>
      </p:pic>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39</a:t>
            </a:fld>
            <a:endParaRPr lang="en-US" altLang="en-US"/>
          </a:p>
        </p:txBody>
      </p:sp>
      <p:sp>
        <p:nvSpPr>
          <p:cNvPr id="6" name="Zástupný symbol pro zápatí 5"/>
          <p:cNvSpPr>
            <a:spLocks noGrp="1"/>
          </p:cNvSpPr>
          <p:nvPr>
            <p:ph type="ftr" sz="quarter" idx="11"/>
          </p:nvPr>
        </p:nvSpPr>
        <p:spPr/>
        <p:txBody>
          <a:bodyPr/>
          <a:lstStyle/>
          <a:p>
            <a:pPr>
              <a:defRPr/>
            </a:pPr>
            <a:r>
              <a:rPr lang="en-US" altLang="en-US" smtClean="0"/>
              <a:t>PG III (NPGR010) - J. Křivánek 2012</a:t>
            </a:r>
            <a:endParaRPr lang="en-US" altLang="en-US"/>
          </a:p>
        </p:txBody>
      </p:sp>
    </p:spTree>
    <p:extLst>
      <p:ext uri="{BB962C8B-B14F-4D97-AF65-F5344CB8AC3E}">
        <p14:creationId xmlns="" xmlns:p14="http://schemas.microsoft.com/office/powerpoint/2010/main" val="153850498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a:lstStyle/>
          <a:p>
            <a:r>
              <a:rPr lang="en-US" dirty="0" smtClean="0"/>
              <a:t>Multiple Importance Sampling</a:t>
            </a:r>
            <a:endParaRPr lang="en-US" dirty="0" smtClean="0">
              <a:latin typeface="Arial CE" charset="-18"/>
            </a:endParaRPr>
          </a:p>
        </p:txBody>
      </p:sp>
      <p:sp>
        <p:nvSpPr>
          <p:cNvPr id="41987" name="Freeform 3"/>
          <p:cNvSpPr>
            <a:spLocks/>
          </p:cNvSpPr>
          <p:nvPr/>
        </p:nvSpPr>
        <p:spPr bwMode="auto">
          <a:xfrm>
            <a:off x="1371600" y="2743200"/>
            <a:ext cx="6097588" cy="2897188"/>
          </a:xfrm>
          <a:custGeom>
            <a:avLst/>
            <a:gdLst>
              <a:gd name="T0" fmla="*/ 192 w 3841"/>
              <a:gd name="T1" fmla="*/ 1680 h 1825"/>
              <a:gd name="T2" fmla="*/ 384 w 3841"/>
              <a:gd name="T3" fmla="*/ 1440 h 1825"/>
              <a:gd name="T4" fmla="*/ 480 w 3841"/>
              <a:gd name="T5" fmla="*/ 1248 h 1825"/>
              <a:gd name="T6" fmla="*/ 624 w 3841"/>
              <a:gd name="T7" fmla="*/ 720 h 1825"/>
              <a:gd name="T8" fmla="*/ 720 w 3841"/>
              <a:gd name="T9" fmla="*/ 336 h 1825"/>
              <a:gd name="T10" fmla="*/ 816 w 3841"/>
              <a:gd name="T11" fmla="*/ 144 h 1825"/>
              <a:gd name="T12" fmla="*/ 912 w 3841"/>
              <a:gd name="T13" fmla="*/ 0 h 1825"/>
              <a:gd name="T14" fmla="*/ 1008 w 3841"/>
              <a:gd name="T15" fmla="*/ 0 h 1825"/>
              <a:gd name="T16" fmla="*/ 1104 w 3841"/>
              <a:gd name="T17" fmla="*/ 144 h 1825"/>
              <a:gd name="T18" fmla="*/ 1296 w 3841"/>
              <a:gd name="T19" fmla="*/ 528 h 1825"/>
              <a:gd name="T20" fmla="*/ 1488 w 3841"/>
              <a:gd name="T21" fmla="*/ 960 h 1825"/>
              <a:gd name="T22" fmla="*/ 1632 w 3841"/>
              <a:gd name="T23" fmla="*/ 1248 h 1825"/>
              <a:gd name="T24" fmla="*/ 1824 w 3841"/>
              <a:gd name="T25" fmla="*/ 1392 h 1825"/>
              <a:gd name="T26" fmla="*/ 2016 w 3841"/>
              <a:gd name="T27" fmla="*/ 1440 h 1825"/>
              <a:gd name="T28" fmla="*/ 2208 w 3841"/>
              <a:gd name="T29" fmla="*/ 1440 h 1825"/>
              <a:gd name="T30" fmla="*/ 2352 w 3841"/>
              <a:gd name="T31" fmla="*/ 1392 h 1825"/>
              <a:gd name="T32" fmla="*/ 2448 w 3841"/>
              <a:gd name="T33" fmla="*/ 1200 h 1825"/>
              <a:gd name="T34" fmla="*/ 2544 w 3841"/>
              <a:gd name="T35" fmla="*/ 864 h 1825"/>
              <a:gd name="T36" fmla="*/ 2640 w 3841"/>
              <a:gd name="T37" fmla="*/ 672 h 1825"/>
              <a:gd name="T38" fmla="*/ 2736 w 3841"/>
              <a:gd name="T39" fmla="*/ 624 h 1825"/>
              <a:gd name="T40" fmla="*/ 2832 w 3841"/>
              <a:gd name="T41" fmla="*/ 672 h 1825"/>
              <a:gd name="T42" fmla="*/ 3024 w 3841"/>
              <a:gd name="T43" fmla="*/ 1056 h 1825"/>
              <a:gd name="T44" fmla="*/ 3216 w 3841"/>
              <a:gd name="T45" fmla="*/ 1440 h 1825"/>
              <a:gd name="T46" fmla="*/ 3408 w 3841"/>
              <a:gd name="T47" fmla="*/ 1632 h 1825"/>
              <a:gd name="T48" fmla="*/ 3600 w 3841"/>
              <a:gd name="T49" fmla="*/ 1728 h 1825"/>
              <a:gd name="T50" fmla="*/ 3840 w 3841"/>
              <a:gd name="T51" fmla="*/ 1776 h 1825"/>
              <a:gd name="T52" fmla="*/ 3840 w 3841"/>
              <a:gd name="T53" fmla="*/ 1824 h 1825"/>
              <a:gd name="T54" fmla="*/ 0 w 3841"/>
              <a:gd name="T55" fmla="*/ 1824 h 1825"/>
              <a:gd name="T56" fmla="*/ 192 w 3841"/>
              <a:gd name="T57" fmla="*/ 1680 h 18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41"/>
              <a:gd name="T88" fmla="*/ 0 h 1825"/>
              <a:gd name="T89" fmla="*/ 3841 w 3841"/>
              <a:gd name="T90" fmla="*/ 1825 h 18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41" h="1825">
                <a:moveTo>
                  <a:pt x="192" y="1680"/>
                </a:moveTo>
                <a:lnTo>
                  <a:pt x="384" y="1440"/>
                </a:lnTo>
                <a:lnTo>
                  <a:pt x="480" y="1248"/>
                </a:lnTo>
                <a:lnTo>
                  <a:pt x="624" y="720"/>
                </a:lnTo>
                <a:lnTo>
                  <a:pt x="720" y="336"/>
                </a:lnTo>
                <a:lnTo>
                  <a:pt x="816" y="144"/>
                </a:lnTo>
                <a:lnTo>
                  <a:pt x="912" y="0"/>
                </a:lnTo>
                <a:lnTo>
                  <a:pt x="1008" y="0"/>
                </a:lnTo>
                <a:lnTo>
                  <a:pt x="1104" y="144"/>
                </a:lnTo>
                <a:lnTo>
                  <a:pt x="1296" y="528"/>
                </a:lnTo>
                <a:lnTo>
                  <a:pt x="1488" y="960"/>
                </a:lnTo>
                <a:lnTo>
                  <a:pt x="1632" y="1248"/>
                </a:lnTo>
                <a:lnTo>
                  <a:pt x="1824" y="1392"/>
                </a:lnTo>
                <a:lnTo>
                  <a:pt x="2016" y="1440"/>
                </a:lnTo>
                <a:lnTo>
                  <a:pt x="2208" y="1440"/>
                </a:lnTo>
                <a:lnTo>
                  <a:pt x="2352" y="1392"/>
                </a:lnTo>
                <a:lnTo>
                  <a:pt x="2448" y="1200"/>
                </a:lnTo>
                <a:lnTo>
                  <a:pt x="2544" y="864"/>
                </a:lnTo>
                <a:lnTo>
                  <a:pt x="2640" y="672"/>
                </a:lnTo>
                <a:lnTo>
                  <a:pt x="2736" y="624"/>
                </a:lnTo>
                <a:lnTo>
                  <a:pt x="2832" y="672"/>
                </a:lnTo>
                <a:lnTo>
                  <a:pt x="3024" y="1056"/>
                </a:lnTo>
                <a:lnTo>
                  <a:pt x="3216" y="1440"/>
                </a:lnTo>
                <a:lnTo>
                  <a:pt x="3408" y="1632"/>
                </a:lnTo>
                <a:lnTo>
                  <a:pt x="3600" y="1728"/>
                </a:lnTo>
                <a:lnTo>
                  <a:pt x="3840" y="1776"/>
                </a:lnTo>
                <a:lnTo>
                  <a:pt x="3840" y="1824"/>
                </a:lnTo>
                <a:lnTo>
                  <a:pt x="0" y="1824"/>
                </a:lnTo>
                <a:lnTo>
                  <a:pt x="192" y="1680"/>
                </a:lnTo>
              </a:path>
            </a:pathLst>
          </a:custGeom>
          <a:pattFill prst="lgConfetti">
            <a:fgClr>
              <a:srgbClr val="FCFEB9"/>
            </a:fgClr>
            <a:bgClr>
              <a:schemeClr val="bg1"/>
            </a:bgClr>
          </a:pattFill>
          <a:ln w="12700" cap="rnd" cmpd="sng">
            <a:solidFill>
              <a:schemeClr val="tx1"/>
            </a:solidFill>
            <a:prstDash val="solid"/>
            <a:round/>
            <a:headEnd type="none" w="med" len="med"/>
            <a:tailEnd type="none" w="med" len="med"/>
          </a:ln>
        </p:spPr>
        <p:txBody>
          <a:bodyPr/>
          <a:lstStyle/>
          <a:p>
            <a:endParaRPr lang="en-US"/>
          </a:p>
        </p:txBody>
      </p:sp>
      <p:sp>
        <p:nvSpPr>
          <p:cNvPr id="41988" name="Rectangle 4"/>
          <p:cNvSpPr>
            <a:spLocks noChangeArrowheads="1"/>
          </p:cNvSpPr>
          <p:nvPr/>
        </p:nvSpPr>
        <p:spPr bwMode="auto">
          <a:xfrm>
            <a:off x="1384300" y="1993900"/>
            <a:ext cx="6070600" cy="3632200"/>
          </a:xfrm>
          <a:prstGeom prst="rect">
            <a:avLst/>
          </a:prstGeom>
          <a:noFill/>
          <a:ln w="25400">
            <a:solidFill>
              <a:schemeClr val="tx1"/>
            </a:solidFill>
            <a:miter lim="800000"/>
            <a:headEnd/>
            <a:tailEnd/>
          </a:ln>
        </p:spPr>
        <p:txBody>
          <a:bodyPr wrap="none" anchor="ctr"/>
          <a:lstStyle/>
          <a:p>
            <a:endParaRPr lang="en-US"/>
          </a:p>
        </p:txBody>
      </p:sp>
      <p:sp>
        <p:nvSpPr>
          <p:cNvPr id="41989" name="Rectangle 5"/>
          <p:cNvSpPr>
            <a:spLocks noChangeArrowheads="1"/>
          </p:cNvSpPr>
          <p:nvPr/>
        </p:nvSpPr>
        <p:spPr bwMode="auto">
          <a:xfrm>
            <a:off x="3109913" y="2454275"/>
            <a:ext cx="733425" cy="515938"/>
          </a:xfrm>
          <a:prstGeom prst="rect">
            <a:avLst/>
          </a:prstGeom>
          <a:noFill/>
          <a:ln w="12700">
            <a:noFill/>
            <a:miter lim="800000"/>
            <a:headEnd/>
            <a:tailEnd/>
          </a:ln>
        </p:spPr>
        <p:txBody>
          <a:bodyPr wrap="none" lIns="90488" tIns="44450" rIns="90488" bIns="44450">
            <a:spAutoFit/>
          </a:bodyPr>
          <a:lstStyle/>
          <a:p>
            <a:r>
              <a:rPr lang="cs-CZ" sz="2800" b="1">
                <a:latin typeface="Arial" pitchFamily="34" charset="0"/>
              </a:rPr>
              <a:t>f(x)</a:t>
            </a:r>
            <a:endParaRPr lang="cs-CZ" sz="2800" b="1">
              <a:latin typeface="Arial CE" charset="-18"/>
            </a:endParaRPr>
          </a:p>
        </p:txBody>
      </p:sp>
      <p:sp>
        <p:nvSpPr>
          <p:cNvPr id="41990" name="Rectangle 6"/>
          <p:cNvSpPr>
            <a:spLocks noChangeArrowheads="1"/>
          </p:cNvSpPr>
          <p:nvPr/>
        </p:nvSpPr>
        <p:spPr bwMode="auto">
          <a:xfrm>
            <a:off x="1220788" y="5716588"/>
            <a:ext cx="379412" cy="515937"/>
          </a:xfrm>
          <a:prstGeom prst="rect">
            <a:avLst/>
          </a:prstGeom>
          <a:noFill/>
          <a:ln w="12700">
            <a:noFill/>
            <a:miter lim="800000"/>
            <a:headEnd/>
            <a:tailEnd/>
          </a:ln>
        </p:spPr>
        <p:txBody>
          <a:bodyPr wrap="none" lIns="90488" tIns="44450" rIns="90488" bIns="44450">
            <a:spAutoFit/>
          </a:bodyPr>
          <a:lstStyle/>
          <a:p>
            <a:r>
              <a:rPr lang="cs-CZ" sz="2800" b="1">
                <a:latin typeface="Arial" pitchFamily="34" charset="0"/>
              </a:rPr>
              <a:t>0</a:t>
            </a:r>
            <a:endParaRPr lang="cs-CZ" sz="2800" b="1">
              <a:latin typeface="Arial CE" charset="-18"/>
            </a:endParaRPr>
          </a:p>
        </p:txBody>
      </p:sp>
      <p:sp>
        <p:nvSpPr>
          <p:cNvPr id="41991" name="Rectangle 7"/>
          <p:cNvSpPr>
            <a:spLocks noChangeArrowheads="1"/>
          </p:cNvSpPr>
          <p:nvPr/>
        </p:nvSpPr>
        <p:spPr bwMode="auto">
          <a:xfrm>
            <a:off x="7300913" y="5716588"/>
            <a:ext cx="379412" cy="515937"/>
          </a:xfrm>
          <a:prstGeom prst="rect">
            <a:avLst/>
          </a:prstGeom>
          <a:noFill/>
          <a:ln w="12700">
            <a:noFill/>
            <a:miter lim="800000"/>
            <a:headEnd/>
            <a:tailEnd/>
          </a:ln>
        </p:spPr>
        <p:txBody>
          <a:bodyPr wrap="none" lIns="90488" tIns="44450" rIns="90488" bIns="44450">
            <a:spAutoFit/>
          </a:bodyPr>
          <a:lstStyle/>
          <a:p>
            <a:r>
              <a:rPr lang="cs-CZ" sz="2800" b="1">
                <a:latin typeface="Arial" pitchFamily="34" charset="0"/>
              </a:rPr>
              <a:t>1</a:t>
            </a:r>
            <a:endParaRPr lang="cs-CZ" sz="2800" b="1">
              <a:latin typeface="Arial CE" charset="-18"/>
            </a:endParaRPr>
          </a:p>
        </p:txBody>
      </p:sp>
      <p:sp>
        <p:nvSpPr>
          <p:cNvPr id="41992" name="Freeform 8"/>
          <p:cNvSpPr>
            <a:spLocks/>
          </p:cNvSpPr>
          <p:nvPr/>
        </p:nvSpPr>
        <p:spPr bwMode="auto">
          <a:xfrm>
            <a:off x="1371600" y="4038600"/>
            <a:ext cx="4573588" cy="1601788"/>
          </a:xfrm>
          <a:custGeom>
            <a:avLst/>
            <a:gdLst>
              <a:gd name="T0" fmla="*/ 0 w 2881"/>
              <a:gd name="T1" fmla="*/ 1008 h 1009"/>
              <a:gd name="T2" fmla="*/ 336 w 2881"/>
              <a:gd name="T3" fmla="*/ 889 h 1009"/>
              <a:gd name="T4" fmla="*/ 576 w 2881"/>
              <a:gd name="T5" fmla="*/ 712 h 1009"/>
              <a:gd name="T6" fmla="*/ 768 w 2881"/>
              <a:gd name="T7" fmla="*/ 415 h 1009"/>
              <a:gd name="T8" fmla="*/ 912 w 2881"/>
              <a:gd name="T9" fmla="*/ 59 h 1009"/>
              <a:gd name="T10" fmla="*/ 1008 w 2881"/>
              <a:gd name="T11" fmla="*/ 0 h 1009"/>
              <a:gd name="T12" fmla="*/ 1104 w 2881"/>
              <a:gd name="T13" fmla="*/ 59 h 1009"/>
              <a:gd name="T14" fmla="*/ 1200 w 2881"/>
              <a:gd name="T15" fmla="*/ 237 h 1009"/>
              <a:gd name="T16" fmla="*/ 1296 w 2881"/>
              <a:gd name="T17" fmla="*/ 415 h 1009"/>
              <a:gd name="T18" fmla="*/ 1536 w 2881"/>
              <a:gd name="T19" fmla="*/ 720 h 1009"/>
              <a:gd name="T20" fmla="*/ 1824 w 2881"/>
              <a:gd name="T21" fmla="*/ 830 h 1009"/>
              <a:gd name="T22" fmla="*/ 2112 w 2881"/>
              <a:gd name="T23" fmla="*/ 889 h 1009"/>
              <a:gd name="T24" fmla="*/ 2496 w 2881"/>
              <a:gd name="T25" fmla="*/ 949 h 1009"/>
              <a:gd name="T26" fmla="*/ 2880 w 2881"/>
              <a:gd name="T27" fmla="*/ 1008 h 10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1"/>
              <a:gd name="T43" fmla="*/ 0 h 1009"/>
              <a:gd name="T44" fmla="*/ 2881 w 2881"/>
              <a:gd name="T45" fmla="*/ 1009 h 10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1" h="1009">
                <a:moveTo>
                  <a:pt x="0" y="1008"/>
                </a:moveTo>
                <a:lnTo>
                  <a:pt x="336" y="889"/>
                </a:lnTo>
                <a:lnTo>
                  <a:pt x="576" y="712"/>
                </a:lnTo>
                <a:lnTo>
                  <a:pt x="768" y="415"/>
                </a:lnTo>
                <a:lnTo>
                  <a:pt x="912" y="59"/>
                </a:lnTo>
                <a:lnTo>
                  <a:pt x="1008" y="0"/>
                </a:lnTo>
                <a:lnTo>
                  <a:pt x="1104" y="59"/>
                </a:lnTo>
                <a:lnTo>
                  <a:pt x="1200" y="237"/>
                </a:lnTo>
                <a:lnTo>
                  <a:pt x="1296" y="415"/>
                </a:lnTo>
                <a:lnTo>
                  <a:pt x="1536" y="720"/>
                </a:lnTo>
                <a:lnTo>
                  <a:pt x="1824" y="830"/>
                </a:lnTo>
                <a:lnTo>
                  <a:pt x="2112" y="889"/>
                </a:lnTo>
                <a:lnTo>
                  <a:pt x="2496" y="949"/>
                </a:lnTo>
                <a:lnTo>
                  <a:pt x="2880" y="1008"/>
                </a:lnTo>
              </a:path>
            </a:pathLst>
          </a:custGeom>
          <a:noFill/>
          <a:ln w="25400" cap="rnd" cmpd="sng">
            <a:solidFill>
              <a:srgbClr val="B50069"/>
            </a:solidFill>
            <a:prstDash val="solid"/>
            <a:round/>
            <a:headEnd type="none" w="med" len="med"/>
            <a:tailEnd type="none" w="med" len="med"/>
          </a:ln>
        </p:spPr>
        <p:txBody>
          <a:bodyPr/>
          <a:lstStyle/>
          <a:p>
            <a:endParaRPr lang="en-US"/>
          </a:p>
        </p:txBody>
      </p:sp>
      <p:sp>
        <p:nvSpPr>
          <p:cNvPr id="41993" name="Freeform 9"/>
          <p:cNvSpPr>
            <a:spLocks/>
          </p:cNvSpPr>
          <p:nvPr/>
        </p:nvSpPr>
        <p:spPr bwMode="auto">
          <a:xfrm>
            <a:off x="2819400" y="4495800"/>
            <a:ext cx="4649788" cy="1144588"/>
          </a:xfrm>
          <a:custGeom>
            <a:avLst/>
            <a:gdLst>
              <a:gd name="T0" fmla="*/ 2928 w 2929"/>
              <a:gd name="T1" fmla="*/ 672 h 721"/>
              <a:gd name="T2" fmla="*/ 2544 w 2929"/>
              <a:gd name="T3" fmla="*/ 635 h 721"/>
              <a:gd name="T4" fmla="*/ 2304 w 2929"/>
              <a:gd name="T5" fmla="*/ 508 h 721"/>
              <a:gd name="T6" fmla="*/ 2112 w 2929"/>
              <a:gd name="T7" fmla="*/ 296 h 721"/>
              <a:gd name="T8" fmla="*/ 1968 w 2929"/>
              <a:gd name="T9" fmla="*/ 96 h 721"/>
              <a:gd name="T10" fmla="*/ 1872 w 2929"/>
              <a:gd name="T11" fmla="*/ 0 h 721"/>
              <a:gd name="T12" fmla="*/ 1776 w 2929"/>
              <a:gd name="T13" fmla="*/ 42 h 721"/>
              <a:gd name="T14" fmla="*/ 1680 w 2929"/>
              <a:gd name="T15" fmla="*/ 169 h 721"/>
              <a:gd name="T16" fmla="*/ 1584 w 2929"/>
              <a:gd name="T17" fmla="*/ 296 h 721"/>
              <a:gd name="T18" fmla="*/ 1344 w 2929"/>
              <a:gd name="T19" fmla="*/ 480 h 721"/>
              <a:gd name="T20" fmla="*/ 1056 w 2929"/>
              <a:gd name="T21" fmla="*/ 593 h 721"/>
              <a:gd name="T22" fmla="*/ 768 w 2929"/>
              <a:gd name="T23" fmla="*/ 635 h 721"/>
              <a:gd name="T24" fmla="*/ 384 w 2929"/>
              <a:gd name="T25" fmla="*/ 678 h 721"/>
              <a:gd name="T26" fmla="*/ 0 w 2929"/>
              <a:gd name="T27" fmla="*/ 720 h 7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29"/>
              <a:gd name="T43" fmla="*/ 0 h 721"/>
              <a:gd name="T44" fmla="*/ 2929 w 2929"/>
              <a:gd name="T45" fmla="*/ 721 h 7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29" h="721">
                <a:moveTo>
                  <a:pt x="2928" y="672"/>
                </a:moveTo>
                <a:lnTo>
                  <a:pt x="2544" y="635"/>
                </a:lnTo>
                <a:lnTo>
                  <a:pt x="2304" y="508"/>
                </a:lnTo>
                <a:lnTo>
                  <a:pt x="2112" y="296"/>
                </a:lnTo>
                <a:lnTo>
                  <a:pt x="1968" y="96"/>
                </a:lnTo>
                <a:lnTo>
                  <a:pt x="1872" y="0"/>
                </a:lnTo>
                <a:lnTo>
                  <a:pt x="1776" y="42"/>
                </a:lnTo>
                <a:lnTo>
                  <a:pt x="1680" y="169"/>
                </a:lnTo>
                <a:lnTo>
                  <a:pt x="1584" y="296"/>
                </a:lnTo>
                <a:lnTo>
                  <a:pt x="1344" y="480"/>
                </a:lnTo>
                <a:lnTo>
                  <a:pt x="1056" y="593"/>
                </a:lnTo>
                <a:lnTo>
                  <a:pt x="768" y="635"/>
                </a:lnTo>
                <a:lnTo>
                  <a:pt x="384" y="678"/>
                </a:lnTo>
                <a:lnTo>
                  <a:pt x="0" y="720"/>
                </a:lnTo>
              </a:path>
            </a:pathLst>
          </a:custGeom>
          <a:noFill/>
          <a:ln w="25400" cap="rnd" cmpd="sng">
            <a:solidFill>
              <a:schemeClr val="accent2"/>
            </a:solidFill>
            <a:prstDash val="solid"/>
            <a:round/>
            <a:headEnd type="none" w="med" len="med"/>
            <a:tailEnd type="none" w="med" len="med"/>
          </a:ln>
        </p:spPr>
        <p:txBody>
          <a:bodyPr/>
          <a:lstStyle/>
          <a:p>
            <a:endParaRPr lang="en-US"/>
          </a:p>
        </p:txBody>
      </p:sp>
      <p:sp>
        <p:nvSpPr>
          <p:cNvPr id="41994" name="Rectangle 10"/>
          <p:cNvSpPr>
            <a:spLocks noChangeArrowheads="1"/>
          </p:cNvSpPr>
          <p:nvPr/>
        </p:nvSpPr>
        <p:spPr bwMode="auto">
          <a:xfrm>
            <a:off x="2500313" y="4664075"/>
            <a:ext cx="968375" cy="515938"/>
          </a:xfrm>
          <a:prstGeom prst="rect">
            <a:avLst/>
          </a:prstGeom>
          <a:noFill/>
          <a:ln w="12700">
            <a:noFill/>
            <a:miter lim="800000"/>
            <a:headEnd/>
            <a:tailEnd/>
          </a:ln>
        </p:spPr>
        <p:txBody>
          <a:bodyPr wrap="none" lIns="90488" tIns="44450" rIns="90488" bIns="44450">
            <a:spAutoFit/>
          </a:bodyPr>
          <a:lstStyle/>
          <a:p>
            <a:r>
              <a:rPr lang="cs-CZ" sz="2800" b="1">
                <a:solidFill>
                  <a:srgbClr val="B50069"/>
                </a:solidFill>
                <a:latin typeface="Arial" pitchFamily="34" charset="0"/>
              </a:rPr>
              <a:t>p</a:t>
            </a:r>
            <a:r>
              <a:rPr lang="cs-CZ" sz="2800" b="1" baseline="-25000">
                <a:solidFill>
                  <a:srgbClr val="B50069"/>
                </a:solidFill>
                <a:latin typeface="Arial" pitchFamily="34" charset="0"/>
              </a:rPr>
              <a:t>1</a:t>
            </a:r>
            <a:r>
              <a:rPr lang="cs-CZ" sz="2800" b="1">
                <a:solidFill>
                  <a:srgbClr val="B50069"/>
                </a:solidFill>
                <a:latin typeface="Arial" pitchFamily="34" charset="0"/>
              </a:rPr>
              <a:t>(x)</a:t>
            </a:r>
            <a:endParaRPr lang="cs-CZ" sz="2800" b="1">
              <a:solidFill>
                <a:srgbClr val="B50069"/>
              </a:solidFill>
              <a:latin typeface="Arial CE" charset="-18"/>
            </a:endParaRPr>
          </a:p>
        </p:txBody>
      </p:sp>
      <p:sp>
        <p:nvSpPr>
          <p:cNvPr id="41995" name="Rectangle 11"/>
          <p:cNvSpPr>
            <a:spLocks noChangeArrowheads="1"/>
          </p:cNvSpPr>
          <p:nvPr/>
        </p:nvSpPr>
        <p:spPr bwMode="auto">
          <a:xfrm>
            <a:off x="5243513" y="4892675"/>
            <a:ext cx="968375" cy="515938"/>
          </a:xfrm>
          <a:prstGeom prst="rect">
            <a:avLst/>
          </a:prstGeom>
          <a:noFill/>
          <a:ln w="12700">
            <a:noFill/>
            <a:miter lim="800000"/>
            <a:headEnd/>
            <a:tailEnd/>
          </a:ln>
        </p:spPr>
        <p:txBody>
          <a:bodyPr wrap="none" lIns="90488" tIns="44450" rIns="90488" bIns="44450">
            <a:spAutoFit/>
          </a:bodyPr>
          <a:lstStyle/>
          <a:p>
            <a:r>
              <a:rPr lang="cs-CZ" sz="2800" b="1">
                <a:solidFill>
                  <a:schemeClr val="accent2"/>
                </a:solidFill>
                <a:latin typeface="Arial" pitchFamily="34" charset="0"/>
              </a:rPr>
              <a:t>p</a:t>
            </a:r>
            <a:r>
              <a:rPr lang="cs-CZ" sz="2800" b="1" baseline="-25000">
                <a:solidFill>
                  <a:schemeClr val="accent2"/>
                </a:solidFill>
                <a:latin typeface="Arial" pitchFamily="34" charset="0"/>
              </a:rPr>
              <a:t>2</a:t>
            </a:r>
            <a:r>
              <a:rPr lang="cs-CZ" sz="2800" b="1">
                <a:solidFill>
                  <a:schemeClr val="accent2"/>
                </a:solidFill>
                <a:latin typeface="Arial" pitchFamily="34" charset="0"/>
              </a:rPr>
              <a:t>(x)</a:t>
            </a:r>
            <a:endParaRPr lang="cs-CZ" sz="2800" b="1">
              <a:solidFill>
                <a:schemeClr val="accent2"/>
              </a:solidFill>
              <a:latin typeface="Arial CE" charset="-18"/>
            </a:endParaRPr>
          </a:p>
        </p:txBody>
      </p:sp>
      <p:sp>
        <p:nvSpPr>
          <p:cNvPr id="2" name="Footer Placeholder 1"/>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3" name="Slide Number Placeholder 2"/>
          <p:cNvSpPr>
            <a:spLocks noGrp="1"/>
          </p:cNvSpPr>
          <p:nvPr>
            <p:ph type="sldNum" sz="quarter" idx="12"/>
          </p:nvPr>
        </p:nvSpPr>
        <p:spPr/>
        <p:txBody>
          <a:bodyPr/>
          <a:lstStyle/>
          <a:p>
            <a:pPr>
              <a:defRPr/>
            </a:pPr>
            <a:fld id="{81494967-73EE-4A75-A827-47B02327E019}" type="slidenum">
              <a:rPr lang="en-US" altLang="en-US" smtClean="0"/>
              <a:pPr>
                <a:defRPr/>
              </a:pPr>
              <a:t>4</a:t>
            </a:fld>
            <a:endParaRPr lang="en-US" altLang="en-US"/>
          </a:p>
        </p:txBody>
      </p:sp>
      <p:sp>
        <p:nvSpPr>
          <p:cNvPr id="4" name="TextBox 3"/>
          <p:cNvSpPr txBox="1"/>
          <p:nvPr/>
        </p:nvSpPr>
        <p:spPr>
          <a:xfrm>
            <a:off x="494797" y="971436"/>
            <a:ext cx="3054041" cy="461665"/>
          </a:xfrm>
          <a:prstGeom prst="rect">
            <a:avLst/>
          </a:prstGeom>
          <a:noFill/>
        </p:spPr>
        <p:txBody>
          <a:bodyPr wrap="none" rtlCol="0">
            <a:spAutoFit/>
          </a:bodyPr>
          <a:lstStyle/>
          <a:p>
            <a:r>
              <a:rPr lang="cs-CZ" sz="2400" dirty="0">
                <a:latin typeface="+mj-lt"/>
              </a:rPr>
              <a:t>(</a:t>
            </a:r>
            <a:r>
              <a:rPr lang="cs-CZ" sz="2400" dirty="0" err="1">
                <a:latin typeface="+mj-lt"/>
              </a:rPr>
              <a:t>Veach</a:t>
            </a:r>
            <a:r>
              <a:rPr lang="cs-CZ" sz="2400" dirty="0">
                <a:latin typeface="+mj-lt"/>
              </a:rPr>
              <a:t> </a:t>
            </a:r>
            <a:r>
              <a:rPr lang="en-US" sz="2400" dirty="0">
                <a:latin typeface="+mj-lt"/>
              </a:rPr>
              <a:t>&amp; </a:t>
            </a:r>
            <a:r>
              <a:rPr lang="en-US" sz="2400" dirty="0" err="1">
                <a:latin typeface="+mj-lt"/>
              </a:rPr>
              <a:t>Guibas</a:t>
            </a:r>
            <a:r>
              <a:rPr lang="en-US" sz="2400" dirty="0">
                <a:latin typeface="+mj-lt"/>
              </a:rPr>
              <a:t>, 95)</a:t>
            </a:r>
            <a:endParaRPr lang="cs-CZ" sz="2400" dirty="0">
              <a:latin typeface="+mj-lt"/>
            </a:endParaRPr>
          </a:p>
        </p:txBody>
      </p:sp>
    </p:spTree>
    <p:extLst>
      <p:ext uri="{BB962C8B-B14F-4D97-AF65-F5344CB8AC3E}">
        <p14:creationId xmlns="" xmlns:p14="http://schemas.microsoft.com/office/powerpoint/2010/main" val="659630037"/>
      </p:ext>
    </p:extLst>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cs-CZ" sz="3200" b="1" dirty="0" smtClean="0">
                <a:latin typeface="Courier New" pitchFamily="49" charset="0"/>
              </a:rPr>
              <a:t>s</a:t>
            </a:r>
            <a:r>
              <a:rPr lang="en-US" sz="3200" b="1" dirty="0" err="1" smtClean="0">
                <a:latin typeface="Courier New" pitchFamily="49" charset="0"/>
              </a:rPr>
              <a:t>ampleDiffuse</a:t>
            </a:r>
            <a:r>
              <a:rPr lang="en-US" sz="3200" b="1" dirty="0">
                <a:latin typeface="Courier New" pitchFamily="49" charset="0"/>
              </a:rPr>
              <a:t>()</a:t>
            </a:r>
          </a:p>
        </p:txBody>
      </p:sp>
      <p:sp>
        <p:nvSpPr>
          <p:cNvPr id="317443" name="Rectangle 3"/>
          <p:cNvSpPr>
            <a:spLocks noGrp="1" noChangeArrowheads="1"/>
          </p:cNvSpPr>
          <p:nvPr>
            <p:ph type="body" idx="1"/>
          </p:nvPr>
        </p:nvSpPr>
        <p:spPr>
          <a:xfrm>
            <a:off x="457200" y="950912"/>
            <a:ext cx="8229600" cy="5646439"/>
          </a:xfrm>
        </p:spPr>
        <p:txBody>
          <a:bodyPr/>
          <a:lstStyle/>
          <a:p>
            <a:pPr>
              <a:buFont typeface="Wingdings" pitchFamily="2" charset="2"/>
              <a:buNone/>
            </a:pPr>
            <a:r>
              <a:rPr lang="en-US" sz="1500" dirty="0">
                <a:solidFill>
                  <a:srgbClr val="6699FF"/>
                </a:solidFill>
                <a:latin typeface="Courier New" pitchFamily="49" charset="0"/>
              </a:rPr>
              <a:t>// build </a:t>
            </a:r>
            <a:r>
              <a:rPr lang="en-US" sz="1500" dirty="0" smtClean="0">
                <a:solidFill>
                  <a:srgbClr val="6699FF"/>
                </a:solidFill>
                <a:latin typeface="Courier New" pitchFamily="49" charset="0"/>
              </a:rPr>
              <a:t>a local </a:t>
            </a:r>
            <a:r>
              <a:rPr lang="en-US" sz="1500" dirty="0">
                <a:solidFill>
                  <a:srgbClr val="6699FF"/>
                </a:solidFill>
                <a:latin typeface="Courier New" pitchFamily="49" charset="0"/>
              </a:rPr>
              <a:t>coordinate frame</a:t>
            </a:r>
            <a:r>
              <a:rPr lang="cs-CZ" sz="1500" dirty="0">
                <a:solidFill>
                  <a:srgbClr val="6699FF"/>
                </a:solidFill>
                <a:latin typeface="Courier New" pitchFamily="49" charset="0"/>
              </a:rPr>
              <a:t> </a:t>
            </a:r>
            <a:r>
              <a:rPr lang="cs-CZ" sz="1500" dirty="0" err="1">
                <a:solidFill>
                  <a:srgbClr val="6699FF"/>
                </a:solidFill>
                <a:latin typeface="Courier New" pitchFamily="49" charset="0"/>
              </a:rPr>
              <a:t>with</a:t>
            </a:r>
            <a:r>
              <a:rPr lang="cs-CZ" sz="1500" dirty="0">
                <a:solidFill>
                  <a:srgbClr val="6699FF"/>
                </a:solidFill>
                <a:latin typeface="Courier New" pitchFamily="49" charset="0"/>
              </a:rPr>
              <a:t> N = z-axis</a:t>
            </a:r>
            <a:endParaRPr lang="en-US" sz="1500" dirty="0">
              <a:solidFill>
                <a:srgbClr val="6699FF"/>
              </a:solidFill>
              <a:latin typeface="Courier New" pitchFamily="49" charset="0"/>
            </a:endParaRPr>
          </a:p>
          <a:p>
            <a:pPr>
              <a:buFont typeface="Wingdings" pitchFamily="2" charset="2"/>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a:latin typeface="Courier New" pitchFamily="49" charset="0"/>
              </a:rPr>
              <a:t>U = </a:t>
            </a:r>
            <a:r>
              <a:rPr lang="en-US" sz="1500" dirty="0" err="1">
                <a:latin typeface="Courier New" pitchFamily="49" charset="0"/>
              </a:rPr>
              <a:t>a</a:t>
            </a:r>
            <a:r>
              <a:rPr lang="en-US" sz="1500" dirty="0" err="1" smtClean="0">
                <a:latin typeface="Courier New" pitchFamily="49" charset="0"/>
              </a:rPr>
              <a:t>rbitraryNormal</a:t>
            </a:r>
            <a:r>
              <a:rPr lang="en-US" sz="1500" dirty="0" smtClean="0">
                <a:latin typeface="Courier New" pitchFamily="49" charset="0"/>
              </a:rPr>
              <a:t>(N);  </a:t>
            </a:r>
            <a:r>
              <a:rPr lang="en-US" sz="1500" dirty="0" smtClean="0">
                <a:solidFill>
                  <a:srgbClr val="6699FF"/>
                </a:solidFill>
                <a:latin typeface="Courier New" pitchFamily="49" charset="0"/>
              </a:rPr>
              <a:t>// </a:t>
            </a:r>
            <a:r>
              <a:rPr lang="en-US" sz="1500" dirty="0">
                <a:solidFill>
                  <a:srgbClr val="6699FF"/>
                </a:solidFill>
                <a:latin typeface="Courier New" pitchFamily="49" charset="0"/>
              </a:rPr>
              <a:t>U is perpendicular to </a:t>
            </a:r>
            <a:r>
              <a:rPr lang="cs-CZ" sz="1500" dirty="0" err="1">
                <a:solidFill>
                  <a:srgbClr val="6699FF"/>
                </a:solidFill>
                <a:latin typeface="Courier New" pitchFamily="49" charset="0"/>
              </a:rPr>
              <a:t>the</a:t>
            </a:r>
            <a:r>
              <a:rPr lang="cs-CZ" sz="1500" dirty="0">
                <a:solidFill>
                  <a:srgbClr val="6699FF"/>
                </a:solidFill>
                <a:latin typeface="Courier New" pitchFamily="49" charset="0"/>
              </a:rPr>
              <a:t> </a:t>
            </a:r>
            <a:r>
              <a:rPr lang="cs-CZ" sz="1500" dirty="0" err="1">
                <a:solidFill>
                  <a:srgbClr val="6699FF"/>
                </a:solidFill>
                <a:latin typeface="Courier New" pitchFamily="49" charset="0"/>
              </a:rPr>
              <a:t>normal</a:t>
            </a:r>
            <a:r>
              <a:rPr lang="cs-CZ" sz="1500" dirty="0">
                <a:solidFill>
                  <a:srgbClr val="6699FF"/>
                </a:solidFill>
                <a:latin typeface="Courier New" pitchFamily="49" charset="0"/>
              </a:rPr>
              <a:t> N</a:t>
            </a:r>
            <a:endParaRPr lang="en-US" sz="1500" dirty="0">
              <a:solidFill>
                <a:srgbClr val="6699FF"/>
              </a:solidFill>
              <a:latin typeface="Courier New" pitchFamily="49" charset="0"/>
            </a:endParaRPr>
          </a:p>
          <a:p>
            <a:pPr>
              <a:buFont typeface="Wingdings" pitchFamily="2" charset="2"/>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a:latin typeface="Courier New" pitchFamily="49" charset="0"/>
              </a:rPr>
              <a:t>V = </a:t>
            </a:r>
            <a:r>
              <a:rPr lang="en-US" sz="1500" dirty="0" err="1">
                <a:latin typeface="Courier New" pitchFamily="49" charset="0"/>
              </a:rPr>
              <a:t>c</a:t>
            </a:r>
            <a:r>
              <a:rPr lang="en-US" sz="1500" dirty="0" err="1" smtClean="0">
                <a:latin typeface="Courier New" pitchFamily="49" charset="0"/>
              </a:rPr>
              <a:t>rossProd</a:t>
            </a:r>
            <a:r>
              <a:rPr lang="en-US" sz="1500" dirty="0" smtClean="0">
                <a:latin typeface="Courier New" pitchFamily="49" charset="0"/>
              </a:rPr>
              <a:t>(N, U</a:t>
            </a:r>
            <a:r>
              <a:rPr lang="en-US" sz="1500" dirty="0">
                <a:latin typeface="Courier New" pitchFamily="49" charset="0"/>
              </a:rPr>
              <a:t>);    </a:t>
            </a:r>
            <a:r>
              <a:rPr lang="en-US" sz="1500" dirty="0" smtClean="0">
                <a:latin typeface="Courier New" pitchFamily="49" charset="0"/>
              </a:rPr>
              <a:t> </a:t>
            </a:r>
            <a:r>
              <a:rPr lang="en-US" sz="1500" dirty="0" smtClean="0">
                <a:solidFill>
                  <a:srgbClr val="6699FF"/>
                </a:solidFill>
                <a:latin typeface="Courier New" pitchFamily="49" charset="0"/>
              </a:rPr>
              <a:t>// </a:t>
            </a:r>
            <a:r>
              <a:rPr lang="en-US" sz="1500" dirty="0" err="1">
                <a:solidFill>
                  <a:srgbClr val="6699FF"/>
                </a:solidFill>
                <a:latin typeface="Courier New" pitchFamily="49" charset="0"/>
              </a:rPr>
              <a:t>orthonormal</a:t>
            </a:r>
            <a:r>
              <a:rPr lang="en-US" sz="1500" dirty="0">
                <a:solidFill>
                  <a:srgbClr val="6699FF"/>
                </a:solidFill>
                <a:latin typeface="Courier New" pitchFamily="49" charset="0"/>
              </a:rPr>
              <a:t> </a:t>
            </a:r>
            <a:r>
              <a:rPr lang="en-US" sz="1500" dirty="0" smtClean="0">
                <a:solidFill>
                  <a:srgbClr val="6699FF"/>
                </a:solidFill>
                <a:latin typeface="Courier New" pitchFamily="49" charset="0"/>
              </a:rPr>
              <a:t>basis </a:t>
            </a:r>
            <a:r>
              <a:rPr lang="en-US" sz="1500" dirty="0">
                <a:solidFill>
                  <a:srgbClr val="6699FF"/>
                </a:solidFill>
                <a:latin typeface="Courier New" pitchFamily="49" charset="0"/>
              </a:rPr>
              <a:t>with N and U</a:t>
            </a:r>
            <a:endParaRPr lang="cs-CZ" sz="1500" dirty="0">
              <a:solidFill>
                <a:srgbClr val="6699FF"/>
              </a:solidFill>
              <a:latin typeface="Courier New" pitchFamily="49" charset="0"/>
            </a:endParaRPr>
          </a:p>
          <a:p>
            <a:pPr>
              <a:buFont typeface="Wingdings" pitchFamily="2" charset="2"/>
              <a:buNone/>
            </a:pPr>
            <a:endParaRPr lang="en-US" sz="1500" dirty="0">
              <a:solidFill>
                <a:srgbClr val="6699FF"/>
              </a:solidFill>
              <a:latin typeface="Courier New" pitchFamily="49" charset="0"/>
            </a:endParaRPr>
          </a:p>
          <a:p>
            <a:pPr>
              <a:buFont typeface="Wingdings" pitchFamily="2" charset="2"/>
              <a:buNone/>
            </a:pPr>
            <a:r>
              <a:rPr lang="en-US" sz="1500" dirty="0">
                <a:solidFill>
                  <a:srgbClr val="6699FF"/>
                </a:solidFill>
                <a:latin typeface="Courier New" pitchFamily="49" charset="0"/>
              </a:rPr>
              <a:t>// generate direction in the local coordinate frame</a:t>
            </a:r>
            <a:endParaRPr lang="cs-CZ" sz="1500" dirty="0">
              <a:solidFill>
                <a:srgbClr val="6699FF"/>
              </a:solidFill>
              <a:latin typeface="Courier New" pitchFamily="49" charset="0"/>
            </a:endParaRPr>
          </a:p>
          <a:p>
            <a:pPr>
              <a:buFont typeface="Wingdings" pitchFamily="2" charset="2"/>
              <a:buNone/>
            </a:pPr>
            <a:r>
              <a:rPr lang="en-US" sz="1500" dirty="0">
                <a:solidFill>
                  <a:srgbClr val="0000FF"/>
                </a:solidFill>
                <a:latin typeface="Courier New" pitchFamily="49" charset="0"/>
              </a:rPr>
              <a:t>float</a:t>
            </a:r>
            <a:r>
              <a:rPr lang="en-US" sz="1500" dirty="0">
                <a:latin typeface="Courier New" pitchFamily="49" charset="0"/>
              </a:rPr>
              <a:t> </a:t>
            </a:r>
            <a:r>
              <a:rPr lang="cs-CZ" sz="1500" dirty="0">
                <a:latin typeface="Courier New" pitchFamily="49" charset="0"/>
              </a:rPr>
              <a:t>r1</a:t>
            </a:r>
            <a:r>
              <a:rPr lang="en-US" sz="1500" dirty="0">
                <a:latin typeface="Courier New" pitchFamily="49" charset="0"/>
              </a:rPr>
              <a:t> = rand(0,1), r2 = rand(0,1);</a:t>
            </a:r>
            <a:endParaRPr lang="cs-CZ" sz="1500" dirty="0">
              <a:latin typeface="Courier New" pitchFamily="49" charset="0"/>
            </a:endParaRPr>
          </a:p>
          <a:p>
            <a:pPr>
              <a:buFont typeface="Wingdings" pitchFamily="2" charset="2"/>
              <a:buNone/>
            </a:pPr>
            <a:r>
              <a:rPr lang="cs-CZ" sz="1500" dirty="0" err="1">
                <a:solidFill>
                  <a:srgbClr val="0000FF"/>
                </a:solidFill>
                <a:latin typeface="Courier New" pitchFamily="49" charset="0"/>
              </a:rPr>
              <a:t>float</a:t>
            </a:r>
            <a:r>
              <a:rPr lang="cs-CZ" sz="1500" dirty="0">
                <a:latin typeface="Courier New" pitchFamily="49" charset="0"/>
              </a:rPr>
              <a:t> </a:t>
            </a:r>
            <a:r>
              <a:rPr lang="en-US" sz="1500" dirty="0" err="1" smtClean="0">
                <a:latin typeface="Courier New" pitchFamily="49" charset="0"/>
              </a:rPr>
              <a:t>sinTheta</a:t>
            </a:r>
            <a:r>
              <a:rPr lang="cs-CZ" sz="1500" dirty="0" smtClean="0">
                <a:latin typeface="Courier New" pitchFamily="49" charset="0"/>
              </a:rPr>
              <a:t> </a:t>
            </a:r>
            <a:r>
              <a:rPr lang="cs-CZ" sz="1500" dirty="0">
                <a:latin typeface="Courier New" pitchFamily="49" charset="0"/>
              </a:rPr>
              <a:t>= </a:t>
            </a:r>
            <a:r>
              <a:rPr lang="cs-CZ" sz="1500" dirty="0" err="1">
                <a:latin typeface="Courier New" pitchFamily="49" charset="0"/>
              </a:rPr>
              <a:t>sqrt</a:t>
            </a:r>
            <a:r>
              <a:rPr lang="cs-CZ" sz="1500" dirty="0">
                <a:latin typeface="Courier New" pitchFamily="49" charset="0"/>
              </a:rPr>
              <a:t>(1 – </a:t>
            </a:r>
            <a:r>
              <a:rPr lang="cs-CZ" sz="1500" dirty="0" smtClean="0">
                <a:latin typeface="Courier New" pitchFamily="49" charset="0"/>
              </a:rPr>
              <a:t>r</a:t>
            </a:r>
            <a:r>
              <a:rPr lang="en-US" sz="1500" dirty="0" smtClean="0">
                <a:latin typeface="Courier New" pitchFamily="49" charset="0"/>
              </a:rPr>
              <a:t>2</a:t>
            </a:r>
            <a:r>
              <a:rPr lang="cs-CZ" sz="1500" dirty="0" smtClean="0">
                <a:latin typeface="Courier New" pitchFamily="49" charset="0"/>
              </a:rPr>
              <a:t>);</a:t>
            </a:r>
            <a:endParaRPr lang="cs-CZ" sz="1500" dirty="0">
              <a:latin typeface="Courier New" pitchFamily="49" charset="0"/>
            </a:endParaRPr>
          </a:p>
          <a:p>
            <a:pPr>
              <a:buFont typeface="Wingdings" pitchFamily="2" charset="2"/>
              <a:buNone/>
            </a:pPr>
            <a:r>
              <a:rPr lang="cs-CZ" sz="1500" dirty="0" err="1">
                <a:solidFill>
                  <a:srgbClr val="0000FF"/>
                </a:solidFill>
                <a:latin typeface="Courier New" pitchFamily="49" charset="0"/>
              </a:rPr>
              <a:t>float</a:t>
            </a:r>
            <a:r>
              <a:rPr lang="cs-CZ" sz="1500" dirty="0">
                <a:latin typeface="Courier New" pitchFamily="49" charset="0"/>
              </a:rPr>
              <a:t> </a:t>
            </a:r>
            <a:r>
              <a:rPr lang="cs-CZ" sz="1500" dirty="0" smtClean="0">
                <a:latin typeface="Courier New" pitchFamily="49" charset="0"/>
              </a:rPr>
              <a:t>cos</a:t>
            </a:r>
            <a:r>
              <a:rPr lang="en-US" sz="1500" dirty="0" smtClean="0">
                <a:latin typeface="Courier New" pitchFamily="49" charset="0"/>
              </a:rPr>
              <a:t>T</a:t>
            </a:r>
            <a:r>
              <a:rPr lang="cs-CZ" sz="1500" dirty="0" err="1" smtClean="0">
                <a:latin typeface="Courier New" pitchFamily="49" charset="0"/>
              </a:rPr>
              <a:t>heta</a:t>
            </a:r>
            <a:r>
              <a:rPr lang="cs-CZ" sz="1500" dirty="0" smtClean="0">
                <a:latin typeface="Courier New" pitchFamily="49" charset="0"/>
              </a:rPr>
              <a:t> </a:t>
            </a:r>
            <a:r>
              <a:rPr lang="cs-CZ" sz="1500" dirty="0">
                <a:latin typeface="Courier New" pitchFamily="49" charset="0"/>
              </a:rPr>
              <a:t>= </a:t>
            </a:r>
            <a:r>
              <a:rPr lang="cs-CZ" sz="1500" dirty="0" err="1">
                <a:latin typeface="Courier New" pitchFamily="49" charset="0"/>
              </a:rPr>
              <a:t>sqrt</a:t>
            </a:r>
            <a:r>
              <a:rPr lang="cs-CZ" sz="1500" dirty="0">
                <a:latin typeface="Courier New" pitchFamily="49" charset="0"/>
              </a:rPr>
              <a:t>(</a:t>
            </a:r>
            <a:r>
              <a:rPr lang="en-US" sz="1500" dirty="0" smtClean="0">
                <a:latin typeface="Courier New" pitchFamily="49" charset="0"/>
              </a:rPr>
              <a:t>r2</a:t>
            </a:r>
            <a:r>
              <a:rPr lang="cs-CZ" sz="1500" dirty="0" smtClean="0">
                <a:latin typeface="Courier New" pitchFamily="49" charset="0"/>
              </a:rPr>
              <a:t>);</a:t>
            </a:r>
            <a:endParaRPr lang="cs-CZ" sz="1500" dirty="0">
              <a:latin typeface="Courier New" pitchFamily="49" charset="0"/>
            </a:endParaRPr>
          </a:p>
          <a:p>
            <a:pPr>
              <a:buFont typeface="Wingdings" pitchFamily="2" charset="2"/>
              <a:buNone/>
            </a:pPr>
            <a:r>
              <a:rPr lang="cs-CZ" sz="1500" dirty="0" err="1">
                <a:solidFill>
                  <a:srgbClr val="0000FF"/>
                </a:solidFill>
                <a:latin typeface="Courier New" pitchFamily="49" charset="0"/>
              </a:rPr>
              <a:t>float</a:t>
            </a:r>
            <a:r>
              <a:rPr lang="cs-CZ" sz="1500" dirty="0">
                <a:latin typeface="Courier New" pitchFamily="49" charset="0"/>
              </a:rPr>
              <a:t> </a:t>
            </a:r>
            <a:r>
              <a:rPr lang="en-US" sz="1500" dirty="0">
                <a:latin typeface="Courier New" pitchFamily="49" charset="0"/>
              </a:rPr>
              <a:t>phi </a:t>
            </a:r>
            <a:r>
              <a:rPr lang="en-US" sz="1500" dirty="0" smtClean="0">
                <a:latin typeface="Courier New" pitchFamily="49" charset="0"/>
              </a:rPr>
              <a:t> </a:t>
            </a:r>
            <a:r>
              <a:rPr lang="cs-CZ" sz="1500" dirty="0" smtClean="0">
                <a:latin typeface="Courier New" pitchFamily="49" charset="0"/>
              </a:rPr>
              <a:t>    </a:t>
            </a:r>
            <a:r>
              <a:rPr lang="cs-CZ" sz="1500" dirty="0">
                <a:latin typeface="Courier New" pitchFamily="49" charset="0"/>
              </a:rPr>
              <a:t>= </a:t>
            </a:r>
            <a:r>
              <a:rPr lang="cs-CZ" sz="1500" dirty="0" smtClean="0">
                <a:latin typeface="Courier New" pitchFamily="49" charset="0"/>
              </a:rPr>
              <a:t>2.0*PI*</a:t>
            </a:r>
            <a:r>
              <a:rPr lang="en-US" sz="1500" dirty="0" smtClean="0">
                <a:latin typeface="Courier New" pitchFamily="49" charset="0"/>
              </a:rPr>
              <a:t>r1</a:t>
            </a:r>
            <a:r>
              <a:rPr lang="cs-CZ" sz="1500" dirty="0" smtClean="0">
                <a:latin typeface="Courier New" pitchFamily="49" charset="0"/>
              </a:rPr>
              <a:t>;</a:t>
            </a:r>
            <a:endParaRPr lang="en-US" sz="1500" dirty="0">
              <a:latin typeface="Courier New" pitchFamily="49" charset="0"/>
            </a:endParaRPr>
          </a:p>
          <a:p>
            <a:pPr>
              <a:buFont typeface="Wingdings" pitchFamily="2" charset="2"/>
              <a:buNone/>
            </a:pPr>
            <a:r>
              <a:rPr lang="en-US" sz="1500" dirty="0">
                <a:solidFill>
                  <a:srgbClr val="0000FF"/>
                </a:solidFill>
                <a:latin typeface="Courier New" pitchFamily="49" charset="0"/>
              </a:rPr>
              <a:t>float</a:t>
            </a:r>
            <a:r>
              <a:rPr lang="en-US" sz="1500" dirty="0">
                <a:latin typeface="Courier New" pitchFamily="49" charset="0"/>
              </a:rPr>
              <a:t> </a:t>
            </a:r>
            <a:r>
              <a:rPr lang="en-US" sz="1500" dirty="0" err="1" smtClean="0">
                <a:latin typeface="Courier New" pitchFamily="49" charset="0"/>
              </a:rPr>
              <a:t>pdf</a:t>
            </a:r>
            <a:r>
              <a:rPr lang="en-US" sz="1500" dirty="0" smtClean="0">
                <a:latin typeface="Courier New" pitchFamily="49" charset="0"/>
              </a:rPr>
              <a:t>      </a:t>
            </a:r>
            <a:r>
              <a:rPr lang="en-US" sz="1500" dirty="0">
                <a:latin typeface="Courier New" pitchFamily="49" charset="0"/>
              </a:rPr>
              <a:t>= </a:t>
            </a:r>
            <a:r>
              <a:rPr lang="cs-CZ" sz="1500" dirty="0" smtClean="0">
                <a:latin typeface="Courier New" pitchFamily="49" charset="0"/>
              </a:rPr>
              <a:t>cos</a:t>
            </a:r>
            <a:r>
              <a:rPr lang="en-US" sz="1500" dirty="0" smtClean="0">
                <a:latin typeface="Courier New" pitchFamily="49" charset="0"/>
              </a:rPr>
              <a:t>T</a:t>
            </a:r>
            <a:r>
              <a:rPr lang="cs-CZ" sz="1500" dirty="0" err="1" smtClean="0">
                <a:latin typeface="Courier New" pitchFamily="49" charset="0"/>
              </a:rPr>
              <a:t>heta</a:t>
            </a:r>
            <a:r>
              <a:rPr lang="en-US" sz="1500" dirty="0" smtClean="0">
                <a:latin typeface="Courier New" pitchFamily="49" charset="0"/>
              </a:rPr>
              <a:t>/PI;</a:t>
            </a:r>
          </a:p>
          <a:p>
            <a:pPr>
              <a:buNone/>
            </a:pPr>
            <a:r>
              <a:rPr lang="en-US" sz="1500" dirty="0" smtClean="0">
                <a:solidFill>
                  <a:srgbClr val="6699FF"/>
                </a:solidFill>
                <a:latin typeface="Courier New" pitchFamily="49" charset="0"/>
              </a:rPr>
              <a:t>// </a:t>
            </a:r>
            <a:r>
              <a:rPr lang="en-US" sz="1500" dirty="0" smtClean="0">
                <a:solidFill>
                  <a:srgbClr val="6699FF"/>
                </a:solidFill>
                <a:latin typeface="Courier New" pitchFamily="49" charset="0"/>
              </a:rPr>
              <a:t>convert [theta, phi] to </a:t>
            </a:r>
            <a:r>
              <a:rPr lang="en-US" sz="1500" dirty="0" smtClean="0">
                <a:solidFill>
                  <a:srgbClr val="6699FF"/>
                </a:solidFill>
                <a:latin typeface="Courier New" pitchFamily="49" charset="0"/>
              </a:rPr>
              <a:t>Cartesian coordinates</a:t>
            </a:r>
            <a:endParaRPr lang="en-US" sz="1500" dirty="0">
              <a:latin typeface="Courier New" pitchFamily="49" charset="0"/>
            </a:endParaRPr>
          </a:p>
          <a:p>
            <a:pPr>
              <a:buFont typeface="Wingdings" pitchFamily="2" charset="2"/>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err="1" smtClean="0">
                <a:latin typeface="Courier New" pitchFamily="49" charset="0"/>
              </a:rPr>
              <a:t>locDir</a:t>
            </a:r>
            <a:r>
              <a:rPr lang="en-US" sz="1500" dirty="0" smtClean="0">
                <a:latin typeface="Courier New" pitchFamily="49" charset="0"/>
              </a:rPr>
              <a:t> </a:t>
            </a:r>
            <a:r>
              <a:rPr lang="en-US" sz="1500" dirty="0">
                <a:latin typeface="Courier New" pitchFamily="49" charset="0"/>
              </a:rPr>
              <a:t>(</a:t>
            </a:r>
            <a:r>
              <a:rPr lang="cs-CZ" sz="1500" dirty="0">
                <a:latin typeface="Courier New" pitchFamily="49" charset="0"/>
              </a:rPr>
              <a:t>cos(</a:t>
            </a:r>
            <a:r>
              <a:rPr lang="en-US" sz="1500" dirty="0">
                <a:latin typeface="Courier New" pitchFamily="49" charset="0"/>
              </a:rPr>
              <a:t>phi</a:t>
            </a:r>
            <a:r>
              <a:rPr lang="cs-CZ" sz="1500" dirty="0">
                <a:latin typeface="Courier New" pitchFamily="49" charset="0"/>
              </a:rPr>
              <a:t>)*</a:t>
            </a:r>
            <a:r>
              <a:rPr lang="en-US" sz="1500" dirty="0" err="1" smtClean="0">
                <a:latin typeface="Courier New" pitchFamily="49" charset="0"/>
              </a:rPr>
              <a:t>sinTheta</a:t>
            </a:r>
            <a:r>
              <a:rPr lang="cs-CZ" sz="1500" dirty="0">
                <a:latin typeface="Courier New" pitchFamily="49" charset="0"/>
              </a:rPr>
              <a:t>, sin(</a:t>
            </a:r>
            <a:r>
              <a:rPr lang="en-US" sz="1500" dirty="0">
                <a:latin typeface="Courier New" pitchFamily="49" charset="0"/>
              </a:rPr>
              <a:t>phi</a:t>
            </a:r>
            <a:r>
              <a:rPr lang="cs-CZ" sz="1500" dirty="0">
                <a:latin typeface="Courier New" pitchFamily="49" charset="0"/>
              </a:rPr>
              <a:t>)*</a:t>
            </a:r>
            <a:r>
              <a:rPr lang="en-US" sz="1500" dirty="0" err="1" smtClean="0">
                <a:latin typeface="Courier New" pitchFamily="49" charset="0"/>
              </a:rPr>
              <a:t>sinTheta</a:t>
            </a:r>
            <a:r>
              <a:rPr lang="cs-CZ" sz="1500" dirty="0">
                <a:latin typeface="Courier New" pitchFamily="49" charset="0"/>
              </a:rPr>
              <a:t>, </a:t>
            </a:r>
            <a:r>
              <a:rPr lang="cs-CZ" sz="1500" dirty="0" smtClean="0">
                <a:latin typeface="Courier New" pitchFamily="49" charset="0"/>
              </a:rPr>
              <a:t>cos</a:t>
            </a:r>
            <a:r>
              <a:rPr lang="en-US" sz="1500" dirty="0" smtClean="0">
                <a:latin typeface="Courier New" pitchFamily="49" charset="0"/>
              </a:rPr>
              <a:t>Theta</a:t>
            </a:r>
            <a:r>
              <a:rPr lang="en-US" sz="1500" dirty="0">
                <a:latin typeface="Courier New" pitchFamily="49" charset="0"/>
              </a:rPr>
              <a:t>);</a:t>
            </a:r>
          </a:p>
          <a:p>
            <a:pPr>
              <a:buFont typeface="Wingdings" pitchFamily="2" charset="2"/>
              <a:buNone/>
            </a:pPr>
            <a:endParaRPr lang="en-US" sz="1500" dirty="0">
              <a:solidFill>
                <a:srgbClr val="6699FF"/>
              </a:solidFill>
              <a:latin typeface="Courier New" pitchFamily="49" charset="0"/>
            </a:endParaRPr>
          </a:p>
          <a:p>
            <a:pPr>
              <a:buFont typeface="Wingdings" pitchFamily="2" charset="2"/>
              <a:buNone/>
            </a:pPr>
            <a:r>
              <a:rPr lang="en-US" sz="1500" dirty="0">
                <a:solidFill>
                  <a:srgbClr val="6699FF"/>
                </a:solidFill>
                <a:latin typeface="Courier New" pitchFamily="49" charset="0"/>
              </a:rPr>
              <a:t>// transform </a:t>
            </a:r>
            <a:r>
              <a:rPr lang="en-US" sz="1500" dirty="0" err="1" smtClean="0">
                <a:solidFill>
                  <a:srgbClr val="6699FF"/>
                </a:solidFill>
                <a:latin typeface="Courier New" pitchFamily="49" charset="0"/>
              </a:rPr>
              <a:t>ldir</a:t>
            </a:r>
            <a:r>
              <a:rPr lang="en-US" sz="1500" dirty="0" smtClean="0">
                <a:solidFill>
                  <a:srgbClr val="6699FF"/>
                </a:solidFill>
                <a:latin typeface="Courier New" pitchFamily="49" charset="0"/>
              </a:rPr>
              <a:t> to the global </a:t>
            </a:r>
            <a:r>
              <a:rPr lang="en-US" sz="1500" dirty="0" smtClean="0">
                <a:solidFill>
                  <a:srgbClr val="6699FF"/>
                </a:solidFill>
                <a:latin typeface="Courier New" pitchFamily="49" charset="0"/>
              </a:rPr>
              <a:t>coordinate </a:t>
            </a:r>
            <a:r>
              <a:rPr lang="en-US" sz="1500" dirty="0">
                <a:solidFill>
                  <a:srgbClr val="6699FF"/>
                </a:solidFill>
                <a:latin typeface="Courier New" pitchFamily="49" charset="0"/>
              </a:rPr>
              <a:t>frame</a:t>
            </a:r>
          </a:p>
          <a:p>
            <a:pPr>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err="1" smtClean="0">
                <a:latin typeface="Courier New" pitchFamily="49" charset="0"/>
              </a:rPr>
              <a:t>globDir</a:t>
            </a:r>
            <a:r>
              <a:rPr lang="en-US" sz="1500" dirty="0" smtClean="0">
                <a:latin typeface="Courier New" pitchFamily="49" charset="0"/>
              </a:rPr>
              <a:t> </a:t>
            </a:r>
            <a:r>
              <a:rPr lang="en-US" sz="1500" dirty="0">
                <a:latin typeface="Courier New" pitchFamily="49" charset="0"/>
              </a:rPr>
              <a:t>= </a:t>
            </a:r>
            <a:r>
              <a:rPr lang="en-US" sz="1500" dirty="0" err="1" smtClean="0">
                <a:latin typeface="Courier New" pitchFamily="49" charset="0"/>
              </a:rPr>
              <a:t>locDir.x</a:t>
            </a:r>
            <a:r>
              <a:rPr lang="en-US" sz="1500" dirty="0" smtClean="0">
                <a:latin typeface="Courier New" pitchFamily="49" charset="0"/>
              </a:rPr>
              <a:t> </a:t>
            </a:r>
            <a:r>
              <a:rPr lang="en-US" sz="1500" dirty="0">
                <a:latin typeface="Courier New" pitchFamily="49" charset="0"/>
              </a:rPr>
              <a:t>* U + </a:t>
            </a:r>
            <a:r>
              <a:rPr lang="en-US" sz="1500" dirty="0" err="1" smtClean="0">
                <a:latin typeface="Courier New" pitchFamily="49" charset="0"/>
              </a:rPr>
              <a:t>locDir.y</a:t>
            </a:r>
            <a:r>
              <a:rPr lang="en-US" sz="1500" dirty="0" smtClean="0">
                <a:latin typeface="Courier New" pitchFamily="49" charset="0"/>
              </a:rPr>
              <a:t> </a:t>
            </a:r>
            <a:r>
              <a:rPr lang="en-US" sz="1500" dirty="0">
                <a:latin typeface="Courier New" pitchFamily="49" charset="0"/>
              </a:rPr>
              <a:t>* V + </a:t>
            </a:r>
            <a:r>
              <a:rPr lang="en-US" sz="1500" dirty="0" err="1" smtClean="0">
                <a:latin typeface="Courier New" pitchFamily="49" charset="0"/>
              </a:rPr>
              <a:t>locDir.z</a:t>
            </a:r>
            <a:r>
              <a:rPr lang="en-US" sz="1500" dirty="0" smtClean="0">
                <a:latin typeface="Courier New" pitchFamily="49" charset="0"/>
              </a:rPr>
              <a:t> </a:t>
            </a:r>
            <a:r>
              <a:rPr lang="en-US" sz="1500" dirty="0">
                <a:latin typeface="Courier New" pitchFamily="49" charset="0"/>
              </a:rPr>
              <a:t>* </a:t>
            </a:r>
            <a:r>
              <a:rPr lang="en-US" sz="1500" dirty="0" smtClean="0">
                <a:latin typeface="Courier New" pitchFamily="49" charset="0"/>
              </a:rPr>
              <a:t>N</a:t>
            </a:r>
            <a:endParaRPr lang="cs-CZ" sz="1500" dirty="0" smtClean="0">
              <a:latin typeface="Courier New" pitchFamily="49" charset="0"/>
            </a:endParaRPr>
          </a:p>
          <a:p>
            <a:pPr>
              <a:buFont typeface="Wingdings" pitchFamily="2" charset="2"/>
              <a:buNone/>
            </a:pPr>
            <a:endParaRPr lang="cs-CZ" sz="1500" dirty="0" smtClean="0">
              <a:latin typeface="Courier New" pitchFamily="49" charset="0"/>
            </a:endParaRPr>
          </a:p>
          <a:p>
            <a:pPr>
              <a:buNone/>
            </a:pPr>
            <a:r>
              <a:rPr lang="en-US" sz="1500" dirty="0" smtClean="0">
                <a:solidFill>
                  <a:srgbClr val="6699FF"/>
                </a:solidFill>
                <a:latin typeface="Courier New" pitchFamily="49" charset="0"/>
              </a:rPr>
              <a:t>// evaluate BRDF component</a:t>
            </a:r>
          </a:p>
          <a:p>
            <a:pPr>
              <a:buFont typeface="Wingdings" pitchFamily="2" charset="2"/>
              <a:buNone/>
            </a:pPr>
            <a:r>
              <a:rPr lang="cs-CZ" sz="1500" dirty="0" err="1" smtClean="0">
                <a:solidFill>
                  <a:srgbClr val="0000FF"/>
                </a:solidFill>
                <a:latin typeface="Courier New" pitchFamily="49" charset="0"/>
              </a:rPr>
              <a:t>Col</a:t>
            </a:r>
            <a:r>
              <a:rPr lang="cs-CZ" sz="1500" dirty="0" smtClean="0">
                <a:latin typeface="Courier New" pitchFamily="49" charset="0"/>
              </a:rPr>
              <a:t> </a:t>
            </a:r>
            <a:r>
              <a:rPr lang="cs-CZ" sz="1500" dirty="0" err="1" smtClean="0">
                <a:latin typeface="Courier New" pitchFamily="49" charset="0"/>
              </a:rPr>
              <a:t>brdfVal</a:t>
            </a:r>
            <a:r>
              <a:rPr lang="cs-CZ" sz="1500" dirty="0" smtClean="0">
                <a:latin typeface="Courier New" pitchFamily="49" charset="0"/>
              </a:rPr>
              <a:t> = </a:t>
            </a:r>
            <a:r>
              <a:rPr lang="cs-CZ" sz="1500" dirty="0" err="1" smtClean="0">
                <a:latin typeface="Courier New" pitchFamily="49" charset="0"/>
              </a:rPr>
              <a:t>rhoD</a:t>
            </a:r>
            <a:r>
              <a:rPr lang="en-US" sz="1500" dirty="0" smtClean="0">
                <a:latin typeface="Courier New" pitchFamily="49" charset="0"/>
              </a:rPr>
              <a:t> / PI;</a:t>
            </a:r>
            <a:endParaRPr lang="en-US" sz="1500" dirty="0">
              <a:latin typeface="Courier New" pitchFamily="49" charset="0"/>
            </a:endParaRPr>
          </a:p>
          <a:p>
            <a:pPr>
              <a:buFont typeface="Wingdings" pitchFamily="2" charset="2"/>
              <a:buNone/>
            </a:pPr>
            <a:endParaRPr lang="en-US" sz="1500" dirty="0">
              <a:solidFill>
                <a:srgbClr val="6699FF"/>
              </a:solidFill>
              <a:latin typeface="Courier New" pitchFamily="49" charset="0"/>
            </a:endParaRPr>
          </a:p>
          <a:p>
            <a:pPr>
              <a:buFont typeface="Wingdings" pitchFamily="2" charset="2"/>
              <a:buNone/>
            </a:pPr>
            <a:r>
              <a:rPr lang="en-US" sz="1500" b="1" dirty="0" smtClean="0">
                <a:solidFill>
                  <a:srgbClr val="0000FF"/>
                </a:solidFill>
                <a:latin typeface="Courier New" pitchFamily="49" charset="0"/>
              </a:rPr>
              <a:t>return </a:t>
            </a:r>
            <a:r>
              <a:rPr lang="en-US" sz="1500" dirty="0" smtClean="0">
                <a:latin typeface="Courier New" pitchFamily="49" charset="0"/>
              </a:rPr>
              <a:t>{</a:t>
            </a:r>
            <a:r>
              <a:rPr lang="en-US" sz="1500" dirty="0" err="1" smtClean="0">
                <a:latin typeface="Courier New" pitchFamily="49" charset="0"/>
              </a:rPr>
              <a:t>globDir</a:t>
            </a:r>
            <a:r>
              <a:rPr lang="en-US" sz="1500" dirty="0" smtClean="0">
                <a:latin typeface="Courier New" pitchFamily="49" charset="0"/>
              </a:rPr>
              <a:t>, </a:t>
            </a:r>
            <a:r>
              <a:rPr lang="en-US" sz="1500" dirty="0" err="1" smtClean="0">
                <a:latin typeface="Courier New" pitchFamily="49" charset="0"/>
              </a:rPr>
              <a:t>pdf</a:t>
            </a:r>
            <a:r>
              <a:rPr lang="cs-CZ" sz="1500" dirty="0" smtClean="0">
                <a:latin typeface="Courier New" pitchFamily="49" charset="0"/>
              </a:rPr>
              <a:t>, </a:t>
            </a:r>
            <a:r>
              <a:rPr lang="cs-CZ" sz="1500" dirty="0" err="1" smtClean="0">
                <a:latin typeface="Courier New" pitchFamily="49" charset="0"/>
              </a:rPr>
              <a:t>brdfVal</a:t>
            </a:r>
            <a:r>
              <a:rPr lang="en-US" sz="1500" dirty="0" smtClean="0">
                <a:latin typeface="Courier New" pitchFamily="49" charset="0"/>
              </a:rPr>
              <a:t>}</a:t>
            </a:r>
            <a:endParaRPr lang="en-US" sz="1500" dirty="0">
              <a:latin typeface="Courier New" pitchFamily="49" charset="0"/>
            </a:endParaRPr>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pPr>
                <a:defRPr/>
              </a:pPr>
              <a:t>40</a:t>
            </a:fld>
            <a:endParaRPr lang="en-US" altLang="en-US"/>
          </a:p>
        </p:txBody>
      </p:sp>
      <p:sp>
        <p:nvSpPr>
          <p:cNvPr id="5" name="Zástupný symbol pro zápatí 4"/>
          <p:cNvSpPr>
            <a:spLocks noGrp="1"/>
          </p:cNvSpPr>
          <p:nvPr>
            <p:ph type="ftr" sz="quarter" idx="11"/>
          </p:nvPr>
        </p:nvSpPr>
        <p:spPr/>
        <p:txBody>
          <a:bodyPr/>
          <a:lstStyle/>
          <a:p>
            <a:pPr>
              <a:defRPr/>
            </a:pPr>
            <a:r>
              <a:rPr lang="en-US" altLang="en-US" smtClean="0"/>
              <a:t>PG III (NPGR010) - J. Křivánek 2012</a:t>
            </a:r>
            <a:endParaRPr lang="en-US" altLang="en-US"/>
          </a:p>
        </p:txBody>
      </p:sp>
    </p:spTree>
    <p:extLst>
      <p:ext uri="{BB962C8B-B14F-4D97-AF65-F5344CB8AC3E}">
        <p14:creationId xmlns="" xmlns:p14="http://schemas.microsoft.com/office/powerpoint/2010/main" val="187199966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US"/>
              <a:t>Vzorkov</a:t>
            </a:r>
            <a:r>
              <a:rPr lang="cs-CZ"/>
              <a:t>ání </a:t>
            </a:r>
            <a:r>
              <a:rPr lang="en-US"/>
              <a:t>leskl</a:t>
            </a:r>
            <a:r>
              <a:rPr lang="cs-CZ"/>
              <a:t>ého odrazu</a:t>
            </a:r>
            <a:endParaRPr lang="en-US"/>
          </a:p>
        </p:txBody>
      </p:sp>
      <p:sp>
        <p:nvSpPr>
          <p:cNvPr id="318467" name="Rectangle 3"/>
          <p:cNvSpPr>
            <a:spLocks noGrp="1" noChangeArrowheads="1"/>
          </p:cNvSpPr>
          <p:nvPr>
            <p:ph type="body" idx="1"/>
          </p:nvPr>
        </p:nvSpPr>
        <p:spPr/>
        <p:txBody>
          <a:bodyPr/>
          <a:lstStyle/>
          <a:p>
            <a:pPr>
              <a:lnSpc>
                <a:spcPct val="90000"/>
              </a:lnSpc>
            </a:pPr>
            <a:r>
              <a:rPr lang="cs-CZ"/>
              <a:t>Importance sampling s hustotou </a:t>
            </a:r>
            <a:r>
              <a:rPr lang="cs-CZ" i="1"/>
              <a:t>p</a:t>
            </a:r>
            <a:r>
              <a:rPr lang="en-US"/>
              <a:t>(</a:t>
            </a:r>
            <a:r>
              <a:rPr lang="en-US">
                <a:latin typeface="Symbol" pitchFamily="18" charset="2"/>
              </a:rPr>
              <a:t>q</a:t>
            </a:r>
            <a:r>
              <a:rPr lang="en-US"/>
              <a:t>) = (n+1)/(2</a:t>
            </a:r>
            <a:r>
              <a:rPr lang="en-US">
                <a:latin typeface="Symbol" pitchFamily="18" charset="2"/>
              </a:rPr>
              <a:t>p</a:t>
            </a:r>
            <a:r>
              <a:rPr lang="en-US"/>
              <a:t>) cos</a:t>
            </a:r>
            <a:r>
              <a:rPr lang="en-US" i="1" baseline="30000"/>
              <a:t>n</a:t>
            </a:r>
            <a:r>
              <a:rPr lang="en-US"/>
              <a:t>(</a:t>
            </a:r>
            <a:r>
              <a:rPr lang="en-US">
                <a:latin typeface="Symbol" pitchFamily="18" charset="2"/>
              </a:rPr>
              <a:t>q</a:t>
            </a:r>
            <a:r>
              <a:rPr lang="en-US"/>
              <a:t>)</a:t>
            </a:r>
          </a:p>
          <a:p>
            <a:pPr lvl="1">
              <a:lnSpc>
                <a:spcPct val="90000"/>
              </a:lnSpc>
            </a:pPr>
            <a:r>
              <a:rPr lang="en-US" i="1">
                <a:latin typeface="Symbol" pitchFamily="18" charset="2"/>
              </a:rPr>
              <a:t>q</a:t>
            </a:r>
            <a:r>
              <a:rPr lang="en-US" baseline="-25000"/>
              <a:t> </a:t>
            </a:r>
            <a:r>
              <a:rPr lang="en-US"/>
              <a:t>…</a:t>
            </a:r>
            <a:r>
              <a:rPr lang="cs-CZ"/>
              <a:t>úhel mezi </a:t>
            </a:r>
            <a:r>
              <a:rPr lang="en-US"/>
              <a:t>ide</a:t>
            </a:r>
            <a:r>
              <a:rPr lang="cs-CZ"/>
              <a:t>álně zrcadlově odraženým </a:t>
            </a:r>
            <a:r>
              <a:rPr lang="cs-CZ">
                <a:latin typeface="Symbol" pitchFamily="18" charset="2"/>
              </a:rPr>
              <a:t>w</a:t>
            </a:r>
            <a:r>
              <a:rPr lang="cs-CZ" baseline="-25000"/>
              <a:t>o</a:t>
            </a:r>
            <a:r>
              <a:rPr lang="cs-CZ"/>
              <a:t> a</a:t>
            </a:r>
            <a:r>
              <a:rPr lang="cs-CZ" baseline="-25000"/>
              <a:t> </a:t>
            </a:r>
            <a:r>
              <a:rPr lang="cs-CZ"/>
              <a:t>vygenerovaným sekundárním paprskem</a:t>
            </a:r>
          </a:p>
          <a:p>
            <a:pPr lvl="1">
              <a:lnSpc>
                <a:spcPct val="90000"/>
              </a:lnSpc>
            </a:pPr>
            <a:r>
              <a:rPr lang="cs-CZ"/>
              <a:t>Generování směru:</a:t>
            </a:r>
          </a:p>
          <a:p>
            <a:pPr lvl="1">
              <a:lnSpc>
                <a:spcPct val="90000"/>
              </a:lnSpc>
            </a:pPr>
            <a:endParaRPr lang="cs-CZ"/>
          </a:p>
          <a:p>
            <a:pPr lvl="1">
              <a:lnSpc>
                <a:spcPct val="90000"/>
              </a:lnSpc>
            </a:pPr>
            <a:endParaRPr lang="cs-CZ"/>
          </a:p>
          <a:p>
            <a:pPr lvl="1">
              <a:lnSpc>
                <a:spcPct val="90000"/>
              </a:lnSpc>
            </a:pPr>
            <a:endParaRPr lang="cs-CZ"/>
          </a:p>
          <a:p>
            <a:pPr lvl="1">
              <a:lnSpc>
                <a:spcPct val="90000"/>
              </a:lnSpc>
            </a:pPr>
            <a:endParaRPr lang="cs-CZ"/>
          </a:p>
          <a:p>
            <a:pPr lvl="2">
              <a:lnSpc>
                <a:spcPct val="90000"/>
              </a:lnSpc>
            </a:pPr>
            <a:endParaRPr lang="cs-CZ"/>
          </a:p>
          <a:p>
            <a:pPr lvl="2">
              <a:lnSpc>
                <a:spcPct val="90000"/>
              </a:lnSpc>
            </a:pPr>
            <a:endParaRPr lang="cs-CZ"/>
          </a:p>
          <a:p>
            <a:pPr lvl="2">
              <a:lnSpc>
                <a:spcPct val="90000"/>
              </a:lnSpc>
            </a:pPr>
            <a:endParaRPr lang="cs-CZ"/>
          </a:p>
          <a:p>
            <a:pPr lvl="2">
              <a:lnSpc>
                <a:spcPct val="90000"/>
              </a:lnSpc>
            </a:pPr>
            <a:r>
              <a:rPr lang="cs-CZ"/>
              <a:t>r1, r2 … uniformní na </a:t>
            </a:r>
            <a:r>
              <a:rPr lang="en-US"/>
              <a:t>&lt;0,1&gt;</a:t>
            </a:r>
          </a:p>
          <a:p>
            <a:pPr>
              <a:lnSpc>
                <a:spcPct val="90000"/>
              </a:lnSpc>
            </a:pPr>
            <a:endParaRPr lang="en-US"/>
          </a:p>
        </p:txBody>
      </p:sp>
      <p:pic>
        <p:nvPicPr>
          <p:cNvPr id="318468" name="Picture 4"/>
          <p:cNvPicPr>
            <a:picLocks noChangeAspect="1" noChangeArrowheads="1"/>
          </p:cNvPicPr>
          <p:nvPr/>
        </p:nvPicPr>
        <p:blipFill>
          <a:blip r:embed="rId2" cstate="print"/>
          <a:srcRect/>
          <a:stretch>
            <a:fillRect/>
          </a:stretch>
        </p:blipFill>
        <p:spPr bwMode="auto">
          <a:xfrm>
            <a:off x="2555875" y="3068638"/>
            <a:ext cx="5462588" cy="2328862"/>
          </a:xfrm>
          <a:prstGeom prst="rect">
            <a:avLst/>
          </a:prstGeom>
          <a:noFill/>
          <a:ln w="9525">
            <a:noFill/>
            <a:miter lim="800000"/>
            <a:headEnd/>
            <a:tailEnd/>
          </a:ln>
          <a:effectLst/>
        </p:spPr>
      </p:pic>
      <p:pic>
        <p:nvPicPr>
          <p:cNvPr id="318469" name="Picture 5" descr="sampling"/>
          <p:cNvPicPr>
            <a:picLocks noChangeAspect="1" noChangeArrowheads="1"/>
          </p:cNvPicPr>
          <p:nvPr/>
        </p:nvPicPr>
        <p:blipFill>
          <a:blip r:embed="rId3" cstate="print"/>
          <a:srcRect/>
          <a:stretch>
            <a:fillRect/>
          </a:stretch>
        </p:blipFill>
        <p:spPr bwMode="auto">
          <a:xfrm>
            <a:off x="255588" y="3141663"/>
            <a:ext cx="914400" cy="2905125"/>
          </a:xfrm>
          <a:prstGeom prst="rect">
            <a:avLst/>
          </a:prstGeom>
          <a:noFill/>
          <a:ln w="9525">
            <a:noFill/>
            <a:miter lim="800000"/>
            <a:headEnd/>
            <a:tailEnd/>
          </a:ln>
        </p:spPr>
      </p:pic>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41</a:t>
            </a:fld>
            <a:endParaRPr lang="en-US" altLang="en-US"/>
          </a:p>
        </p:txBody>
      </p:sp>
      <p:sp>
        <p:nvSpPr>
          <p:cNvPr id="7" name="Zástupný symbol pro zápatí 6"/>
          <p:cNvSpPr>
            <a:spLocks noGrp="1"/>
          </p:cNvSpPr>
          <p:nvPr>
            <p:ph type="ftr" sz="quarter" idx="11"/>
          </p:nvPr>
        </p:nvSpPr>
        <p:spPr/>
        <p:txBody>
          <a:bodyPr/>
          <a:lstStyle/>
          <a:p>
            <a:pPr>
              <a:defRPr/>
            </a:pPr>
            <a:r>
              <a:rPr lang="en-US" altLang="en-US" smtClean="0"/>
              <a:t>PG III (NPGR010) - J. Křivánek 2012</a:t>
            </a:r>
            <a:endParaRPr lang="en-US" altLang="en-US"/>
          </a:p>
        </p:txBody>
      </p:sp>
    </p:spTree>
    <p:extLst>
      <p:ext uri="{BB962C8B-B14F-4D97-AF65-F5344CB8AC3E}">
        <p14:creationId xmlns="" xmlns:p14="http://schemas.microsoft.com/office/powerpoint/2010/main" val="288033813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cs-CZ" dirty="0">
                <a:latin typeface="Courier New" pitchFamily="49" charset="0"/>
              </a:rPr>
              <a:t>s</a:t>
            </a:r>
            <a:r>
              <a:rPr lang="en-US" sz="3200" b="1" dirty="0" err="1" smtClean="0">
                <a:latin typeface="Courier New" pitchFamily="49" charset="0"/>
              </a:rPr>
              <a:t>ampleSpecular</a:t>
            </a:r>
            <a:r>
              <a:rPr lang="en-US" sz="3200" b="1" dirty="0">
                <a:latin typeface="Courier New" pitchFamily="49" charset="0"/>
              </a:rPr>
              <a:t>()</a:t>
            </a:r>
          </a:p>
        </p:txBody>
      </p:sp>
      <p:sp>
        <p:nvSpPr>
          <p:cNvPr id="319491" name="Rectangle 3"/>
          <p:cNvSpPr>
            <a:spLocks noGrp="1" noChangeArrowheads="1"/>
          </p:cNvSpPr>
          <p:nvPr>
            <p:ph type="body" idx="1"/>
          </p:nvPr>
        </p:nvSpPr>
        <p:spPr>
          <a:xfrm>
            <a:off x="457200" y="908050"/>
            <a:ext cx="8686800" cy="5761310"/>
          </a:xfrm>
        </p:spPr>
        <p:txBody>
          <a:bodyPr/>
          <a:lstStyle/>
          <a:p>
            <a:pPr>
              <a:buFont typeface="Wingdings" pitchFamily="2" charset="2"/>
              <a:buNone/>
            </a:pPr>
            <a:r>
              <a:rPr lang="en-US" sz="1500" dirty="0">
                <a:solidFill>
                  <a:srgbClr val="6699FF"/>
                </a:solidFill>
                <a:latin typeface="Courier New" pitchFamily="49" charset="0"/>
              </a:rPr>
              <a:t>// build </a:t>
            </a:r>
            <a:r>
              <a:rPr lang="en-US" sz="1500" dirty="0" smtClean="0">
                <a:solidFill>
                  <a:srgbClr val="6699FF"/>
                </a:solidFill>
                <a:latin typeface="Courier New" pitchFamily="49" charset="0"/>
              </a:rPr>
              <a:t>a local </a:t>
            </a:r>
            <a:r>
              <a:rPr lang="en-US" sz="1500" dirty="0">
                <a:solidFill>
                  <a:srgbClr val="6699FF"/>
                </a:solidFill>
                <a:latin typeface="Courier New" pitchFamily="49" charset="0"/>
              </a:rPr>
              <a:t>coordinate frame</a:t>
            </a:r>
            <a:r>
              <a:rPr lang="cs-CZ" sz="1500" dirty="0">
                <a:solidFill>
                  <a:srgbClr val="6699FF"/>
                </a:solidFill>
                <a:latin typeface="Courier New" pitchFamily="49" charset="0"/>
              </a:rPr>
              <a:t> </a:t>
            </a:r>
            <a:r>
              <a:rPr lang="cs-CZ" sz="1500" dirty="0" err="1">
                <a:solidFill>
                  <a:srgbClr val="6699FF"/>
                </a:solidFill>
                <a:latin typeface="Courier New" pitchFamily="49" charset="0"/>
              </a:rPr>
              <a:t>with</a:t>
            </a:r>
            <a:r>
              <a:rPr lang="cs-CZ" sz="1500" dirty="0">
                <a:solidFill>
                  <a:srgbClr val="6699FF"/>
                </a:solidFill>
                <a:latin typeface="Courier New" pitchFamily="49" charset="0"/>
              </a:rPr>
              <a:t> R = z-axis</a:t>
            </a:r>
            <a:r>
              <a:rPr lang="en-US" sz="1500" dirty="0">
                <a:latin typeface="Courier New" pitchFamily="49" charset="0"/>
              </a:rPr>
              <a:t> </a:t>
            </a:r>
            <a:endParaRPr lang="cs-CZ" sz="1500" dirty="0">
              <a:latin typeface="Courier New" pitchFamily="49" charset="0"/>
            </a:endParaRPr>
          </a:p>
          <a:p>
            <a:pPr>
              <a:buFont typeface="Wingdings" pitchFamily="2" charset="2"/>
              <a:buNone/>
            </a:pPr>
            <a:r>
              <a:rPr lang="en-US" sz="1500" dirty="0" smtClean="0">
                <a:solidFill>
                  <a:srgbClr val="0000FF"/>
                </a:solidFill>
                <a:latin typeface="Courier New" pitchFamily="49" charset="0"/>
              </a:rPr>
              <a:t>Vec3 </a:t>
            </a:r>
            <a:r>
              <a:rPr lang="en-US" sz="1500" dirty="0">
                <a:latin typeface="Courier New" pitchFamily="49" charset="0"/>
              </a:rPr>
              <a:t>R = </a:t>
            </a:r>
            <a:r>
              <a:rPr lang="cs-CZ" sz="1500" dirty="0">
                <a:latin typeface="Courier New" pitchFamily="49" charset="0"/>
              </a:rPr>
              <a:t>2</a:t>
            </a:r>
            <a:r>
              <a:rPr lang="en-US" sz="1500" dirty="0">
                <a:latin typeface="Courier New" pitchFamily="49" charset="0"/>
              </a:rPr>
              <a:t>*</a:t>
            </a:r>
            <a:r>
              <a:rPr lang="cs-CZ" sz="1500" dirty="0" err="1">
                <a:latin typeface="Courier New" pitchFamily="49" charset="0"/>
              </a:rPr>
              <a:t>dot</a:t>
            </a:r>
            <a:r>
              <a:rPr lang="en-US" sz="1500" dirty="0">
                <a:latin typeface="Courier New" pitchFamily="49" charset="0"/>
              </a:rPr>
              <a:t>(</a:t>
            </a:r>
            <a:r>
              <a:rPr lang="en-US" sz="1500" dirty="0" err="1">
                <a:latin typeface="Courier New" pitchFamily="49" charset="0"/>
              </a:rPr>
              <a:t>N,wi</a:t>
            </a:r>
            <a:r>
              <a:rPr lang="en-US" sz="1500" dirty="0">
                <a:latin typeface="Courier New" pitchFamily="49" charset="0"/>
              </a:rPr>
              <a:t>)*N – </a:t>
            </a:r>
            <a:r>
              <a:rPr lang="en-US" sz="1500" dirty="0" err="1">
                <a:latin typeface="Courier New" pitchFamily="49" charset="0"/>
              </a:rPr>
              <a:t>wi</a:t>
            </a:r>
            <a:r>
              <a:rPr lang="en-US" sz="1500" dirty="0">
                <a:latin typeface="Courier New" pitchFamily="49" charset="0"/>
              </a:rPr>
              <a:t>; </a:t>
            </a:r>
            <a:r>
              <a:rPr lang="en-US" sz="1500" dirty="0" smtClean="0">
                <a:latin typeface="Courier New" pitchFamily="49" charset="0"/>
              </a:rPr>
              <a:t>     </a:t>
            </a:r>
            <a:r>
              <a:rPr lang="en-US" sz="1500" dirty="0" smtClean="0">
                <a:solidFill>
                  <a:srgbClr val="6699FF"/>
                </a:solidFill>
                <a:latin typeface="Courier New" pitchFamily="49" charset="0"/>
              </a:rPr>
              <a:t>// </a:t>
            </a:r>
            <a:r>
              <a:rPr lang="en-US" sz="1500" dirty="0">
                <a:solidFill>
                  <a:srgbClr val="6699FF"/>
                </a:solidFill>
                <a:latin typeface="Courier New" pitchFamily="49" charset="0"/>
              </a:rPr>
              <a:t>ideal reflected </a:t>
            </a:r>
            <a:r>
              <a:rPr lang="en-US" sz="1500" dirty="0" smtClean="0">
                <a:solidFill>
                  <a:srgbClr val="6699FF"/>
                </a:solidFill>
                <a:latin typeface="Courier New" pitchFamily="49" charset="0"/>
              </a:rPr>
              <a:t>direction</a:t>
            </a:r>
            <a:endParaRPr lang="en-US" sz="1500" dirty="0">
              <a:solidFill>
                <a:srgbClr val="6699FF"/>
              </a:solidFill>
              <a:latin typeface="Courier New" pitchFamily="49" charset="0"/>
            </a:endParaRPr>
          </a:p>
          <a:p>
            <a:pPr>
              <a:buFont typeface="Wingdings" pitchFamily="2" charset="2"/>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a:latin typeface="Courier New" pitchFamily="49" charset="0"/>
              </a:rPr>
              <a:t>U = </a:t>
            </a:r>
            <a:r>
              <a:rPr lang="en-US" sz="1500" dirty="0" err="1">
                <a:latin typeface="Courier New" pitchFamily="49" charset="0"/>
              </a:rPr>
              <a:t>a</a:t>
            </a:r>
            <a:r>
              <a:rPr lang="en-US" sz="1500" dirty="0" err="1" smtClean="0">
                <a:latin typeface="Courier New" pitchFamily="49" charset="0"/>
              </a:rPr>
              <a:t>rbitraryNormal</a:t>
            </a:r>
            <a:r>
              <a:rPr lang="en-US" sz="1500" dirty="0" smtClean="0">
                <a:latin typeface="Courier New" pitchFamily="49" charset="0"/>
              </a:rPr>
              <a:t>(R</a:t>
            </a:r>
            <a:r>
              <a:rPr lang="en-US" sz="1500" dirty="0">
                <a:latin typeface="Courier New" pitchFamily="49" charset="0"/>
              </a:rPr>
              <a:t>);   </a:t>
            </a:r>
            <a:r>
              <a:rPr lang="en-US" sz="1500" dirty="0" smtClean="0">
                <a:latin typeface="Courier New" pitchFamily="49" charset="0"/>
              </a:rPr>
              <a:t>   </a:t>
            </a:r>
            <a:r>
              <a:rPr lang="en-US" sz="1500" dirty="0">
                <a:solidFill>
                  <a:srgbClr val="6699FF"/>
                </a:solidFill>
                <a:latin typeface="Courier New" pitchFamily="49" charset="0"/>
              </a:rPr>
              <a:t>// U is perpendicular to R</a:t>
            </a:r>
          </a:p>
          <a:p>
            <a:pPr>
              <a:buFont typeface="Wingdings" pitchFamily="2" charset="2"/>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a:latin typeface="Courier New" pitchFamily="49" charset="0"/>
              </a:rPr>
              <a:t>V = </a:t>
            </a:r>
            <a:r>
              <a:rPr lang="en-US" sz="1500" dirty="0" err="1">
                <a:latin typeface="Courier New" pitchFamily="49" charset="0"/>
              </a:rPr>
              <a:t>c</a:t>
            </a:r>
            <a:r>
              <a:rPr lang="en-US" sz="1500" dirty="0" err="1" smtClean="0">
                <a:latin typeface="Courier New" pitchFamily="49" charset="0"/>
              </a:rPr>
              <a:t>rossProd</a:t>
            </a:r>
            <a:r>
              <a:rPr lang="en-US" sz="1500" dirty="0" smtClean="0">
                <a:latin typeface="Courier New" pitchFamily="49" charset="0"/>
              </a:rPr>
              <a:t>(R, U</a:t>
            </a:r>
            <a:r>
              <a:rPr lang="en-US" sz="1500" dirty="0">
                <a:latin typeface="Courier New" pitchFamily="49" charset="0"/>
              </a:rPr>
              <a:t>);         </a:t>
            </a:r>
            <a:r>
              <a:rPr lang="en-US" sz="1500" dirty="0">
                <a:solidFill>
                  <a:srgbClr val="6699FF"/>
                </a:solidFill>
                <a:latin typeface="Courier New" pitchFamily="49" charset="0"/>
              </a:rPr>
              <a:t>// </a:t>
            </a:r>
            <a:r>
              <a:rPr lang="en-US" sz="1500" dirty="0" err="1">
                <a:solidFill>
                  <a:srgbClr val="6699FF"/>
                </a:solidFill>
                <a:latin typeface="Courier New" pitchFamily="49" charset="0"/>
              </a:rPr>
              <a:t>orthonormal</a:t>
            </a:r>
            <a:r>
              <a:rPr lang="en-US" sz="1500" dirty="0">
                <a:solidFill>
                  <a:srgbClr val="6699FF"/>
                </a:solidFill>
                <a:latin typeface="Courier New" pitchFamily="49" charset="0"/>
              </a:rPr>
              <a:t> </a:t>
            </a:r>
            <a:r>
              <a:rPr lang="en-US" sz="1500" dirty="0" smtClean="0">
                <a:solidFill>
                  <a:srgbClr val="6699FF"/>
                </a:solidFill>
                <a:latin typeface="Courier New" pitchFamily="49" charset="0"/>
              </a:rPr>
              <a:t>basis </a:t>
            </a:r>
            <a:r>
              <a:rPr lang="en-US" sz="1500" dirty="0">
                <a:solidFill>
                  <a:srgbClr val="6699FF"/>
                </a:solidFill>
                <a:latin typeface="Courier New" pitchFamily="49" charset="0"/>
              </a:rPr>
              <a:t>with R and U</a:t>
            </a:r>
          </a:p>
          <a:p>
            <a:pPr>
              <a:buFont typeface="Wingdings" pitchFamily="2" charset="2"/>
              <a:buNone/>
            </a:pPr>
            <a:endParaRPr lang="en-US" sz="1500" dirty="0">
              <a:solidFill>
                <a:srgbClr val="6699FF"/>
              </a:solidFill>
              <a:latin typeface="Courier New" pitchFamily="49" charset="0"/>
            </a:endParaRPr>
          </a:p>
          <a:p>
            <a:pPr>
              <a:buFont typeface="Wingdings" pitchFamily="2" charset="2"/>
              <a:buNone/>
            </a:pPr>
            <a:r>
              <a:rPr lang="en-US" sz="1500" dirty="0">
                <a:solidFill>
                  <a:srgbClr val="6699FF"/>
                </a:solidFill>
                <a:latin typeface="Courier New" pitchFamily="49" charset="0"/>
              </a:rPr>
              <a:t>// generate </a:t>
            </a:r>
            <a:r>
              <a:rPr lang="en-US" sz="1500" dirty="0" smtClean="0">
                <a:solidFill>
                  <a:srgbClr val="6699FF"/>
                </a:solidFill>
                <a:latin typeface="Courier New" pitchFamily="49" charset="0"/>
              </a:rPr>
              <a:t>direction in local coordinate frame</a:t>
            </a:r>
            <a:endParaRPr lang="en-US" sz="1500" dirty="0">
              <a:latin typeface="Courier New" pitchFamily="49" charset="0"/>
            </a:endParaRPr>
          </a:p>
          <a:p>
            <a:pPr>
              <a:buFont typeface="Wingdings" pitchFamily="2" charset="2"/>
              <a:buNone/>
            </a:pPr>
            <a:r>
              <a:rPr lang="en-US" sz="1500" dirty="0" smtClean="0">
                <a:latin typeface="Courier New" pitchFamily="49" charset="0"/>
              </a:rPr>
              <a:t>{</a:t>
            </a: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err="1" smtClean="0">
                <a:latin typeface="Courier New" pitchFamily="49" charset="0"/>
              </a:rPr>
              <a:t>locDir</a:t>
            </a:r>
            <a:r>
              <a:rPr lang="en-US" sz="1500" dirty="0" smtClean="0">
                <a:latin typeface="Courier New" pitchFamily="49" charset="0"/>
              </a:rPr>
              <a:t>, </a:t>
            </a:r>
            <a:r>
              <a:rPr lang="en-US" sz="1500" dirty="0" smtClean="0">
                <a:solidFill>
                  <a:srgbClr val="0000FF"/>
                </a:solidFill>
                <a:latin typeface="Courier New" pitchFamily="49" charset="0"/>
              </a:rPr>
              <a:t>float</a:t>
            </a:r>
            <a:r>
              <a:rPr lang="en-US" sz="1500" dirty="0" smtClean="0">
                <a:latin typeface="Courier New" pitchFamily="49" charset="0"/>
              </a:rPr>
              <a:t> </a:t>
            </a:r>
            <a:r>
              <a:rPr lang="en-US" sz="1500" dirty="0" err="1" smtClean="0">
                <a:latin typeface="Courier New" pitchFamily="49" charset="0"/>
              </a:rPr>
              <a:t>pdf</a:t>
            </a:r>
            <a:r>
              <a:rPr lang="en-US" sz="1500" dirty="0" smtClean="0">
                <a:latin typeface="Courier New" pitchFamily="49" charset="0"/>
              </a:rPr>
              <a:t>} </a:t>
            </a:r>
            <a:r>
              <a:rPr lang="en-US" sz="1500" dirty="0">
                <a:latin typeface="Courier New" pitchFamily="49" charset="0"/>
              </a:rPr>
              <a:t>= </a:t>
            </a:r>
            <a:r>
              <a:rPr lang="en-US" sz="1500" dirty="0" err="1" smtClean="0">
                <a:latin typeface="Courier New" pitchFamily="49" charset="0"/>
              </a:rPr>
              <a:t>rndHemiCosN</a:t>
            </a:r>
            <a:r>
              <a:rPr lang="en-US" sz="1500" dirty="0" smtClean="0">
                <a:latin typeface="Courier New" pitchFamily="49" charset="0"/>
              </a:rPr>
              <a:t> (n</a:t>
            </a:r>
            <a:r>
              <a:rPr lang="en-US" sz="1500" dirty="0">
                <a:latin typeface="Courier New" pitchFamily="49" charset="0"/>
              </a:rPr>
              <a:t>); </a:t>
            </a:r>
            <a:r>
              <a:rPr lang="en-US" sz="1500" dirty="0" smtClean="0">
                <a:latin typeface="Courier New" pitchFamily="49" charset="0"/>
              </a:rPr>
              <a:t> </a:t>
            </a:r>
            <a:r>
              <a:rPr lang="en-US" sz="1500" dirty="0" smtClean="0">
                <a:solidFill>
                  <a:srgbClr val="6699FF"/>
                </a:solidFill>
                <a:latin typeface="Courier New" pitchFamily="49" charset="0"/>
              </a:rPr>
              <a:t>// </a:t>
            </a:r>
            <a:r>
              <a:rPr lang="en-US" sz="1500" dirty="0">
                <a:solidFill>
                  <a:srgbClr val="6699FF"/>
                </a:solidFill>
                <a:latin typeface="Courier New" pitchFamily="49" charset="0"/>
              </a:rPr>
              <a:t>formulas form </a:t>
            </a:r>
            <a:r>
              <a:rPr lang="en-US" sz="1500" dirty="0" smtClean="0">
                <a:solidFill>
                  <a:srgbClr val="6699FF"/>
                </a:solidFill>
                <a:latin typeface="Courier New" pitchFamily="49" charset="0"/>
              </a:rPr>
              <a:t>prev. slide</a:t>
            </a:r>
            <a:endParaRPr lang="en-US" sz="1500" dirty="0">
              <a:solidFill>
                <a:srgbClr val="6699FF"/>
              </a:solidFill>
              <a:latin typeface="Courier New" pitchFamily="49" charset="0"/>
            </a:endParaRPr>
          </a:p>
          <a:p>
            <a:pPr>
              <a:buNone/>
            </a:pPr>
            <a:endParaRPr lang="en-US" sz="1500" dirty="0" smtClean="0">
              <a:solidFill>
                <a:srgbClr val="6699FF"/>
              </a:solidFill>
              <a:latin typeface="Courier New" pitchFamily="49" charset="0"/>
            </a:endParaRPr>
          </a:p>
          <a:p>
            <a:pPr>
              <a:buNone/>
            </a:pPr>
            <a:r>
              <a:rPr lang="en-US" sz="1500" dirty="0" smtClean="0">
                <a:solidFill>
                  <a:srgbClr val="6699FF"/>
                </a:solidFill>
                <a:latin typeface="Courier New" pitchFamily="49" charset="0"/>
              </a:rPr>
              <a:t>// transform </a:t>
            </a:r>
            <a:r>
              <a:rPr lang="en-US" sz="1500" dirty="0" err="1" smtClean="0">
                <a:solidFill>
                  <a:srgbClr val="6699FF"/>
                </a:solidFill>
                <a:latin typeface="Courier New" pitchFamily="49" charset="0"/>
              </a:rPr>
              <a:t>locDir</a:t>
            </a:r>
            <a:r>
              <a:rPr lang="en-US" sz="1500" dirty="0" smtClean="0">
                <a:solidFill>
                  <a:srgbClr val="6699FF"/>
                </a:solidFill>
                <a:latin typeface="Courier New" pitchFamily="49" charset="0"/>
              </a:rPr>
              <a:t> to </a:t>
            </a:r>
            <a:r>
              <a:rPr lang="en-US" sz="1500" dirty="0" smtClean="0">
                <a:solidFill>
                  <a:srgbClr val="6699FF"/>
                </a:solidFill>
                <a:latin typeface="Courier New" pitchFamily="49" charset="0"/>
              </a:rPr>
              <a:t>global coordinate frame</a:t>
            </a:r>
          </a:p>
          <a:p>
            <a:pPr>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err="1" smtClean="0">
                <a:latin typeface="Courier New" pitchFamily="49" charset="0"/>
              </a:rPr>
              <a:t>globDir</a:t>
            </a:r>
            <a:r>
              <a:rPr lang="en-US" sz="1500" dirty="0" smtClean="0">
                <a:latin typeface="Courier New" pitchFamily="49" charset="0"/>
              </a:rPr>
              <a:t> </a:t>
            </a:r>
            <a:r>
              <a:rPr lang="en-US" sz="1500" dirty="0">
                <a:latin typeface="Courier New" pitchFamily="49" charset="0"/>
              </a:rPr>
              <a:t>= </a:t>
            </a:r>
            <a:r>
              <a:rPr lang="en-US" sz="1500" dirty="0" err="1" smtClean="0">
                <a:latin typeface="Courier New" pitchFamily="49" charset="0"/>
              </a:rPr>
              <a:t>locDir.x</a:t>
            </a:r>
            <a:r>
              <a:rPr lang="en-US" sz="1500" dirty="0" smtClean="0">
                <a:latin typeface="Courier New" pitchFamily="49" charset="0"/>
              </a:rPr>
              <a:t> </a:t>
            </a:r>
            <a:r>
              <a:rPr lang="en-US" sz="1500" dirty="0">
                <a:latin typeface="Courier New" pitchFamily="49" charset="0"/>
              </a:rPr>
              <a:t>* U + </a:t>
            </a:r>
            <a:r>
              <a:rPr lang="en-US" sz="1500" dirty="0" err="1" smtClean="0">
                <a:latin typeface="Courier New" pitchFamily="49" charset="0"/>
              </a:rPr>
              <a:t>locDir.y</a:t>
            </a:r>
            <a:r>
              <a:rPr lang="en-US" sz="1500" dirty="0" smtClean="0">
                <a:latin typeface="Courier New" pitchFamily="49" charset="0"/>
              </a:rPr>
              <a:t> </a:t>
            </a:r>
            <a:r>
              <a:rPr lang="en-US" sz="1500" dirty="0">
                <a:latin typeface="Courier New" pitchFamily="49" charset="0"/>
              </a:rPr>
              <a:t>* V + </a:t>
            </a:r>
            <a:r>
              <a:rPr lang="en-US" sz="1500" dirty="0" err="1" smtClean="0">
                <a:latin typeface="Courier New" pitchFamily="49" charset="0"/>
              </a:rPr>
              <a:t>locDir.z</a:t>
            </a:r>
            <a:r>
              <a:rPr lang="en-US" sz="1500" dirty="0" smtClean="0">
                <a:latin typeface="Courier New" pitchFamily="49" charset="0"/>
              </a:rPr>
              <a:t> </a:t>
            </a:r>
            <a:r>
              <a:rPr lang="en-US" sz="1500" dirty="0">
                <a:latin typeface="Courier New" pitchFamily="49" charset="0"/>
              </a:rPr>
              <a:t>* </a:t>
            </a:r>
            <a:r>
              <a:rPr lang="en-US" sz="1500" dirty="0" smtClean="0">
                <a:latin typeface="Courier New" pitchFamily="49" charset="0"/>
              </a:rPr>
              <a:t>R</a:t>
            </a:r>
            <a:endParaRPr lang="en-US" sz="1500" dirty="0">
              <a:latin typeface="Courier New" pitchFamily="49" charset="0"/>
            </a:endParaRPr>
          </a:p>
          <a:p>
            <a:pPr>
              <a:buFont typeface="Wingdings" pitchFamily="2" charset="2"/>
              <a:buNone/>
            </a:pPr>
            <a:endParaRPr lang="en-US" sz="1500" dirty="0">
              <a:latin typeface="Courier New" pitchFamily="49" charset="0"/>
            </a:endParaRPr>
          </a:p>
          <a:p>
            <a:pPr>
              <a:buFont typeface="Wingdings" pitchFamily="2" charset="2"/>
              <a:buNone/>
            </a:pPr>
            <a:r>
              <a:rPr lang="en-US" sz="1500" dirty="0">
                <a:solidFill>
                  <a:srgbClr val="6699FF"/>
                </a:solidFill>
                <a:latin typeface="Courier New" pitchFamily="49" charset="0"/>
              </a:rPr>
              <a:t>// </a:t>
            </a:r>
            <a:r>
              <a:rPr lang="en-US" sz="1500" dirty="0" smtClean="0">
                <a:solidFill>
                  <a:srgbClr val="6699FF"/>
                </a:solidFill>
                <a:latin typeface="Courier New" pitchFamily="49" charset="0"/>
              </a:rPr>
              <a:t>return zero BRDF value if the generated direction is </a:t>
            </a:r>
            <a:br>
              <a:rPr lang="en-US" sz="1500" dirty="0" smtClean="0">
                <a:solidFill>
                  <a:srgbClr val="6699FF"/>
                </a:solidFill>
                <a:latin typeface="Courier New" pitchFamily="49" charset="0"/>
              </a:rPr>
            </a:br>
            <a:r>
              <a:rPr lang="en-US" sz="1500" dirty="0" smtClean="0">
                <a:solidFill>
                  <a:srgbClr val="6699FF"/>
                </a:solidFill>
                <a:latin typeface="Courier New" pitchFamily="49" charset="0"/>
              </a:rPr>
              <a:t>under </a:t>
            </a:r>
            <a:r>
              <a:rPr lang="en-US" sz="1500" dirty="0">
                <a:solidFill>
                  <a:srgbClr val="6699FF"/>
                </a:solidFill>
                <a:latin typeface="Courier New" pitchFamily="49" charset="0"/>
              </a:rPr>
              <a:t>the </a:t>
            </a:r>
            <a:r>
              <a:rPr lang="en-US" sz="1500" dirty="0" smtClean="0">
                <a:solidFill>
                  <a:srgbClr val="6699FF"/>
                </a:solidFill>
                <a:latin typeface="Courier New" pitchFamily="49" charset="0"/>
              </a:rPr>
              <a:t>tangent plane</a:t>
            </a:r>
            <a:endParaRPr lang="en-US" sz="1500" dirty="0">
              <a:solidFill>
                <a:srgbClr val="6699FF"/>
              </a:solidFill>
              <a:latin typeface="Courier New" pitchFamily="49" charset="0"/>
            </a:endParaRPr>
          </a:p>
          <a:p>
            <a:pPr>
              <a:buNone/>
            </a:pPr>
            <a:r>
              <a:rPr lang="en-US" sz="1500" dirty="0">
                <a:solidFill>
                  <a:srgbClr val="0000FF"/>
                </a:solidFill>
                <a:latin typeface="Courier New" pitchFamily="49" charset="0"/>
              </a:rPr>
              <a:t>float</a:t>
            </a:r>
            <a:r>
              <a:rPr lang="en-US" sz="1500" dirty="0">
                <a:latin typeface="Courier New" pitchFamily="49" charset="0"/>
              </a:rPr>
              <a:t> </a:t>
            </a:r>
            <a:r>
              <a:rPr lang="en-US" sz="1500" dirty="0" err="1" smtClean="0">
                <a:latin typeface="Courier New" pitchFamily="49" charset="0"/>
              </a:rPr>
              <a:t>cosThetaIn</a:t>
            </a:r>
            <a:r>
              <a:rPr lang="en-US" sz="1500" dirty="0" smtClean="0">
                <a:latin typeface="Courier New" pitchFamily="49" charset="0"/>
              </a:rPr>
              <a:t> = </a:t>
            </a:r>
            <a:r>
              <a:rPr lang="en-US" sz="1500" dirty="0">
                <a:latin typeface="Courier New" pitchFamily="49" charset="0"/>
              </a:rPr>
              <a:t>dot(N, </a:t>
            </a:r>
            <a:r>
              <a:rPr lang="en-US" sz="1500" dirty="0" err="1" smtClean="0">
                <a:latin typeface="Courier New" pitchFamily="49" charset="0"/>
              </a:rPr>
              <a:t>globDir</a:t>
            </a:r>
            <a:r>
              <a:rPr lang="en-US" sz="1500" dirty="0" smtClean="0">
                <a:latin typeface="Courier New" pitchFamily="49" charset="0"/>
              </a:rPr>
              <a:t>);</a:t>
            </a:r>
            <a:endParaRPr lang="en-US" sz="1500" dirty="0">
              <a:latin typeface="Courier New" pitchFamily="49" charset="0"/>
            </a:endParaRPr>
          </a:p>
          <a:p>
            <a:pPr>
              <a:buNone/>
            </a:pPr>
            <a:r>
              <a:rPr lang="en-US" sz="1500" b="1" dirty="0" smtClean="0">
                <a:solidFill>
                  <a:srgbClr val="0000FF"/>
                </a:solidFill>
                <a:latin typeface="Courier New" pitchFamily="49" charset="0"/>
              </a:rPr>
              <a:t>if</a:t>
            </a:r>
            <a:r>
              <a:rPr lang="en-US" sz="1500" dirty="0" smtClean="0">
                <a:latin typeface="Courier New" pitchFamily="49" charset="0"/>
              </a:rPr>
              <a:t>(</a:t>
            </a:r>
            <a:r>
              <a:rPr lang="en-US" sz="1500" dirty="0" err="1" smtClean="0">
                <a:latin typeface="Courier New" pitchFamily="49" charset="0"/>
              </a:rPr>
              <a:t>cosThetaIn</a:t>
            </a:r>
            <a:r>
              <a:rPr lang="en-US" sz="1500" dirty="0" smtClean="0">
                <a:latin typeface="Courier New" pitchFamily="49" charset="0"/>
              </a:rPr>
              <a:t> &lt;= 0</a:t>
            </a:r>
            <a:r>
              <a:rPr lang="en-US" sz="1500" dirty="0">
                <a:latin typeface="Courier New" pitchFamily="49" charset="0"/>
              </a:rPr>
              <a:t>)  </a:t>
            </a:r>
            <a:r>
              <a:rPr lang="en-US" sz="1500" b="1" dirty="0">
                <a:solidFill>
                  <a:srgbClr val="0000FF"/>
                </a:solidFill>
                <a:latin typeface="Courier New" pitchFamily="49" charset="0"/>
              </a:rPr>
              <a:t>return</a:t>
            </a:r>
            <a:r>
              <a:rPr lang="en-US" sz="1500" dirty="0">
                <a:latin typeface="Courier New" pitchFamily="49" charset="0"/>
              </a:rPr>
              <a:t> </a:t>
            </a:r>
            <a:r>
              <a:rPr lang="en-US" sz="1500" dirty="0" smtClean="0">
                <a:latin typeface="Courier New" pitchFamily="49" charset="0"/>
              </a:rPr>
              <a:t>{</a:t>
            </a:r>
            <a:r>
              <a:rPr lang="en-US" sz="1500" dirty="0" err="1" smtClean="0">
                <a:latin typeface="Courier New" pitchFamily="49" charset="0"/>
              </a:rPr>
              <a:t>globDir</a:t>
            </a:r>
            <a:r>
              <a:rPr lang="en-US" sz="1500" dirty="0" smtClean="0">
                <a:latin typeface="Courier New" pitchFamily="49" charset="0"/>
              </a:rPr>
              <a:t>, </a:t>
            </a:r>
            <a:r>
              <a:rPr lang="en-US" sz="1500" dirty="0" err="1" smtClean="0">
                <a:latin typeface="Courier New" pitchFamily="49" charset="0"/>
              </a:rPr>
              <a:t>pdf</a:t>
            </a:r>
            <a:r>
              <a:rPr lang="cs-CZ" sz="1500" dirty="0" smtClean="0">
                <a:latin typeface="Courier New" pitchFamily="49" charset="0"/>
              </a:rPr>
              <a:t>, </a:t>
            </a:r>
            <a:r>
              <a:rPr lang="en-US" sz="1500" dirty="0" smtClean="0">
                <a:solidFill>
                  <a:srgbClr val="0000FF"/>
                </a:solidFill>
                <a:latin typeface="Courier New" pitchFamily="49" charset="0"/>
              </a:rPr>
              <a:t>Col</a:t>
            </a:r>
            <a:r>
              <a:rPr lang="en-US" sz="1500" dirty="0" smtClean="0">
                <a:latin typeface="Courier New" pitchFamily="49" charset="0"/>
              </a:rPr>
              <a:t>(0)};</a:t>
            </a:r>
            <a:endParaRPr lang="en-US" sz="1500" dirty="0">
              <a:latin typeface="Courier New" pitchFamily="49" charset="0"/>
            </a:endParaRPr>
          </a:p>
          <a:p>
            <a:pPr>
              <a:buFont typeface="Wingdings" pitchFamily="2" charset="2"/>
              <a:buNone/>
            </a:pPr>
            <a:endParaRPr lang="en-US" sz="1500" dirty="0">
              <a:latin typeface="Courier New" pitchFamily="49" charset="0"/>
            </a:endParaRPr>
          </a:p>
          <a:p>
            <a:pPr>
              <a:buFont typeface="Wingdings" pitchFamily="2" charset="2"/>
              <a:buNone/>
            </a:pPr>
            <a:r>
              <a:rPr lang="en-US" sz="1500" dirty="0" smtClean="0">
                <a:solidFill>
                  <a:srgbClr val="6699FF"/>
                </a:solidFill>
                <a:latin typeface="Courier New" pitchFamily="49" charset="0"/>
              </a:rPr>
              <a:t>// </a:t>
            </a:r>
            <a:r>
              <a:rPr lang="en-US" sz="1500" dirty="0">
                <a:solidFill>
                  <a:srgbClr val="6699FF"/>
                </a:solidFill>
                <a:latin typeface="Courier New" pitchFamily="49" charset="0"/>
              </a:rPr>
              <a:t>evaluate </a:t>
            </a:r>
            <a:r>
              <a:rPr lang="en-US" sz="1500" dirty="0" smtClean="0">
                <a:solidFill>
                  <a:srgbClr val="6699FF"/>
                </a:solidFill>
                <a:latin typeface="Courier New" pitchFamily="49" charset="0"/>
              </a:rPr>
              <a:t>the BRDF </a:t>
            </a:r>
            <a:r>
              <a:rPr lang="en-US" sz="1500" dirty="0" smtClean="0">
                <a:solidFill>
                  <a:srgbClr val="6699FF"/>
                </a:solidFill>
                <a:latin typeface="Courier New" pitchFamily="49" charset="0"/>
              </a:rPr>
              <a:t>component</a:t>
            </a:r>
            <a:endParaRPr lang="en-US" sz="1500" dirty="0">
              <a:solidFill>
                <a:srgbClr val="6699FF"/>
              </a:solidFill>
              <a:latin typeface="Courier New" pitchFamily="49" charset="0"/>
            </a:endParaRPr>
          </a:p>
          <a:p>
            <a:pPr>
              <a:buFont typeface="Wingdings" pitchFamily="2" charset="2"/>
              <a:buNone/>
            </a:pPr>
            <a:r>
              <a:rPr lang="en-US" sz="1500" dirty="0" smtClean="0">
                <a:solidFill>
                  <a:srgbClr val="0000FF"/>
                </a:solidFill>
                <a:latin typeface="Courier New" pitchFamily="49" charset="0"/>
              </a:rPr>
              <a:t>Col</a:t>
            </a:r>
            <a:r>
              <a:rPr lang="en-US" sz="1500" dirty="0" smtClean="0">
                <a:latin typeface="Courier New" pitchFamily="49" charset="0"/>
              </a:rPr>
              <a:t> </a:t>
            </a:r>
            <a:r>
              <a:rPr lang="en-US" sz="1500" dirty="0" err="1" smtClean="0">
                <a:latin typeface="Courier New" pitchFamily="49" charset="0"/>
              </a:rPr>
              <a:t>brdfVal</a:t>
            </a:r>
            <a:r>
              <a:rPr lang="en-US" sz="1500" dirty="0" smtClean="0">
                <a:latin typeface="Courier New" pitchFamily="49" charset="0"/>
              </a:rPr>
              <a:t> = </a:t>
            </a:r>
            <a:r>
              <a:rPr lang="en-US" sz="1500" dirty="0" err="1" smtClean="0">
                <a:latin typeface="Courier New" pitchFamily="49" charset="0"/>
              </a:rPr>
              <a:t>rhoS</a:t>
            </a:r>
            <a:r>
              <a:rPr lang="en-US" sz="1500" dirty="0" smtClean="0">
                <a:latin typeface="Courier New" pitchFamily="49" charset="0"/>
              </a:rPr>
              <a:t> </a:t>
            </a:r>
            <a:r>
              <a:rPr lang="en-US" sz="1500" dirty="0">
                <a:latin typeface="Courier New" pitchFamily="49" charset="0"/>
              </a:rPr>
              <a:t>* (n+2</a:t>
            </a:r>
            <a:r>
              <a:rPr lang="en-US" sz="1500" dirty="0" smtClean="0">
                <a:latin typeface="Courier New" pitchFamily="49" charset="0"/>
              </a:rPr>
              <a:t>)/(PI*2</a:t>
            </a:r>
            <a:r>
              <a:rPr lang="en-US" sz="1500" dirty="0">
                <a:latin typeface="Courier New" pitchFamily="49" charset="0"/>
              </a:rPr>
              <a:t>) * </a:t>
            </a:r>
            <a:r>
              <a:rPr lang="en-US" sz="1500" dirty="0" err="1" smtClean="0">
                <a:latin typeface="Courier New" pitchFamily="49" charset="0"/>
              </a:rPr>
              <a:t>pow</a:t>
            </a:r>
            <a:r>
              <a:rPr lang="en-US" sz="1500" dirty="0" smtClean="0">
                <a:latin typeface="Courier New" pitchFamily="49" charset="0"/>
              </a:rPr>
              <a:t>(</a:t>
            </a:r>
            <a:r>
              <a:rPr lang="en-US" sz="1500" dirty="0" err="1" smtClean="0">
                <a:latin typeface="Courier New" pitchFamily="49" charset="0"/>
              </a:rPr>
              <a:t>locDir.z</a:t>
            </a:r>
            <a:r>
              <a:rPr lang="en-US" sz="1500" dirty="0">
                <a:latin typeface="Courier New" pitchFamily="49" charset="0"/>
              </a:rPr>
              <a:t>, n</a:t>
            </a:r>
            <a:r>
              <a:rPr lang="en-US" sz="1500" dirty="0" smtClean="0">
                <a:latin typeface="Courier New" pitchFamily="49" charset="0"/>
              </a:rPr>
              <a:t>);</a:t>
            </a:r>
            <a:r>
              <a:rPr lang="en-US" sz="1500" dirty="0" smtClean="0">
                <a:solidFill>
                  <a:srgbClr val="6699FF"/>
                </a:solidFill>
                <a:latin typeface="Courier New" pitchFamily="49" charset="0"/>
              </a:rPr>
              <a:t>//</a:t>
            </a:r>
            <a:r>
              <a:rPr lang="en-US" sz="1500" dirty="0" err="1" smtClean="0">
                <a:solidFill>
                  <a:srgbClr val="6699FF"/>
                </a:solidFill>
                <a:latin typeface="Courier New" pitchFamily="49" charset="0"/>
              </a:rPr>
              <a:t>ldir.z</a:t>
            </a:r>
            <a:r>
              <a:rPr lang="en-US" sz="1500" dirty="0" smtClean="0">
                <a:solidFill>
                  <a:srgbClr val="6699FF"/>
                </a:solidFill>
                <a:latin typeface="Courier New" pitchFamily="49" charset="0"/>
              </a:rPr>
              <a:t> = </a:t>
            </a:r>
            <a:r>
              <a:rPr lang="en-US" sz="1500" dirty="0" err="1" smtClean="0">
                <a:solidFill>
                  <a:srgbClr val="6699FF"/>
                </a:solidFill>
                <a:latin typeface="Courier New" pitchFamily="49" charset="0"/>
              </a:rPr>
              <a:t>cosThetaR</a:t>
            </a:r>
            <a:endParaRPr lang="en-US" sz="1500" dirty="0">
              <a:solidFill>
                <a:srgbClr val="6699FF"/>
              </a:solidFill>
              <a:latin typeface="Courier New" pitchFamily="49" charset="0"/>
            </a:endParaRPr>
          </a:p>
          <a:p>
            <a:pPr>
              <a:buFont typeface="Wingdings" pitchFamily="2" charset="2"/>
              <a:buNone/>
            </a:pPr>
            <a:endParaRPr lang="en-US" sz="1500" dirty="0" smtClean="0">
              <a:solidFill>
                <a:srgbClr val="6699FF"/>
              </a:solidFill>
              <a:latin typeface="Courier New" pitchFamily="49" charset="0"/>
            </a:endParaRPr>
          </a:p>
          <a:p>
            <a:pPr>
              <a:buNone/>
            </a:pPr>
            <a:r>
              <a:rPr lang="en-US" sz="1500" b="1" dirty="0" smtClean="0">
                <a:solidFill>
                  <a:srgbClr val="0000FF"/>
                </a:solidFill>
                <a:latin typeface="Courier New" pitchFamily="49" charset="0"/>
              </a:rPr>
              <a:t>return </a:t>
            </a:r>
            <a:r>
              <a:rPr lang="en-US" sz="1500" dirty="0" smtClean="0">
                <a:latin typeface="Courier New" pitchFamily="49" charset="0"/>
              </a:rPr>
              <a:t>{</a:t>
            </a:r>
            <a:r>
              <a:rPr lang="en-US" sz="1500" dirty="0" err="1" smtClean="0">
                <a:latin typeface="Courier New" pitchFamily="49" charset="0"/>
              </a:rPr>
              <a:t>globDir</a:t>
            </a:r>
            <a:r>
              <a:rPr lang="en-US" sz="1500" dirty="0" smtClean="0">
                <a:latin typeface="Courier New" pitchFamily="49" charset="0"/>
              </a:rPr>
              <a:t>, </a:t>
            </a:r>
            <a:r>
              <a:rPr lang="en-US" sz="1500" dirty="0" err="1" smtClean="0">
                <a:latin typeface="Courier New" pitchFamily="49" charset="0"/>
              </a:rPr>
              <a:t>pdf</a:t>
            </a:r>
            <a:r>
              <a:rPr lang="cs-CZ" sz="1500" dirty="0" smtClean="0">
                <a:latin typeface="Courier New" pitchFamily="49" charset="0"/>
              </a:rPr>
              <a:t>, </a:t>
            </a:r>
            <a:r>
              <a:rPr lang="cs-CZ" sz="1500" dirty="0" err="1" smtClean="0">
                <a:latin typeface="Courier New" pitchFamily="49" charset="0"/>
              </a:rPr>
              <a:t>brdfVal</a:t>
            </a:r>
            <a:r>
              <a:rPr lang="en-US" sz="1500" dirty="0" smtClean="0">
                <a:latin typeface="Courier New" pitchFamily="49" charset="0"/>
              </a:rPr>
              <a:t>}</a:t>
            </a:r>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pPr>
                <a:defRPr/>
              </a:pPr>
              <a:t>42</a:t>
            </a:fld>
            <a:endParaRPr lang="en-US" altLang="en-US"/>
          </a:p>
        </p:txBody>
      </p:sp>
      <p:sp>
        <p:nvSpPr>
          <p:cNvPr id="5" name="Zástupný symbol pro zápatí 4"/>
          <p:cNvSpPr>
            <a:spLocks noGrp="1"/>
          </p:cNvSpPr>
          <p:nvPr>
            <p:ph type="ftr" sz="quarter" idx="11"/>
          </p:nvPr>
        </p:nvSpPr>
        <p:spPr/>
        <p:txBody>
          <a:bodyPr/>
          <a:lstStyle/>
          <a:p>
            <a:pPr>
              <a:defRPr/>
            </a:pPr>
            <a:r>
              <a:rPr lang="en-US" altLang="en-US" smtClean="0"/>
              <a:t>PG III (NPGR010) - J. Křivánek 2012</a:t>
            </a:r>
            <a:endParaRPr lang="en-US" altLang="en-US"/>
          </a:p>
        </p:txBody>
      </p:sp>
    </p:spTree>
    <p:extLst>
      <p:ext uri="{BB962C8B-B14F-4D97-AF65-F5344CB8AC3E}">
        <p14:creationId xmlns="" xmlns:p14="http://schemas.microsoft.com/office/powerpoint/2010/main" val="34746398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Alternativní strategie pro výběr komponenty BRDF</a:t>
            </a:r>
            <a:endParaRPr lang="cs-CZ" dirty="0"/>
          </a:p>
        </p:txBody>
      </p:sp>
      <p:sp>
        <p:nvSpPr>
          <p:cNvPr id="3" name="Content Placeholder 2"/>
          <p:cNvSpPr>
            <a:spLocks noGrp="1"/>
          </p:cNvSpPr>
          <p:nvPr>
            <p:ph idx="1"/>
          </p:nvPr>
        </p:nvSpPr>
        <p:spPr>
          <a:xfrm>
            <a:off x="457200" y="1600200"/>
            <a:ext cx="8435280" cy="4530725"/>
          </a:xfrm>
        </p:spPr>
        <p:txBody>
          <a:bodyPr/>
          <a:lstStyle/>
          <a:p>
            <a:endParaRPr lang="cs-CZ" dirty="0" smtClean="0"/>
          </a:p>
          <a:p>
            <a:r>
              <a:rPr lang="cs-CZ" dirty="0" smtClean="0"/>
              <a:t>Předchozí příklad vybere komponentu podle odrazivosti </a:t>
            </a:r>
            <a:r>
              <a:rPr lang="cs-CZ" dirty="0" smtClean="0">
                <a:latin typeface="Symbol" pitchFamily="18" charset="2"/>
              </a:rPr>
              <a:t>r</a:t>
            </a:r>
          </a:p>
          <a:p>
            <a:endParaRPr lang="cs-CZ" dirty="0" smtClean="0">
              <a:latin typeface="+mj-lt"/>
            </a:endParaRPr>
          </a:p>
          <a:p>
            <a:r>
              <a:rPr lang="cs-CZ" dirty="0" smtClean="0">
                <a:latin typeface="+mj-lt"/>
              </a:rPr>
              <a:t>Druhá možnost (</a:t>
            </a:r>
            <a:r>
              <a:rPr lang="cs-CZ" dirty="0" err="1" smtClean="0">
                <a:latin typeface="+mj-lt"/>
              </a:rPr>
              <a:t>embree</a:t>
            </a:r>
            <a:r>
              <a:rPr lang="cs-CZ" dirty="0" smtClean="0">
                <a:latin typeface="+mj-lt"/>
              </a:rPr>
              <a:t>)</a:t>
            </a:r>
          </a:p>
          <a:p>
            <a:pPr marL="801687" lvl="1" indent="-457200">
              <a:buFont typeface="+mj-lt"/>
              <a:buAutoNum type="arabicPeriod"/>
            </a:pPr>
            <a:r>
              <a:rPr lang="cs-CZ" dirty="0" smtClean="0">
                <a:latin typeface="+mj-lt"/>
              </a:rPr>
              <a:t>Vyber směr podle každé BRDF komponenty</a:t>
            </a:r>
          </a:p>
          <a:p>
            <a:pPr marL="801687" lvl="1" indent="-457200">
              <a:buFont typeface="+mj-lt"/>
              <a:buAutoNum type="arabicPeriod"/>
            </a:pPr>
            <a:r>
              <a:rPr lang="cs-CZ" dirty="0" smtClean="0">
                <a:latin typeface="+mj-lt"/>
              </a:rPr>
              <a:t>Vyber komponentu s p-</a:t>
            </a:r>
            <a:r>
              <a:rPr lang="cs-CZ" dirty="0" err="1" smtClean="0">
                <a:latin typeface="+mj-lt"/>
              </a:rPr>
              <a:t>ností</a:t>
            </a:r>
            <a:r>
              <a:rPr lang="cs-CZ" dirty="0" smtClean="0">
                <a:latin typeface="+mj-lt"/>
              </a:rPr>
              <a:t> danou hodnotou BRDF komponenty ve vygenerovaném směru</a:t>
            </a:r>
            <a:endParaRPr lang="en-US" dirty="0" smtClean="0">
              <a:latin typeface="+mj-lt"/>
            </a:endParaRPr>
          </a:p>
          <a:p>
            <a:pPr lvl="1"/>
            <a:endParaRPr lang="en-US" dirty="0" smtClean="0">
              <a:latin typeface="+mj-lt"/>
            </a:endParaRPr>
          </a:p>
          <a:p>
            <a:pPr lvl="1"/>
            <a:r>
              <a:rPr lang="en-US" dirty="0" err="1" smtClean="0">
                <a:latin typeface="+mj-lt"/>
              </a:rPr>
              <a:t>Nepot</a:t>
            </a:r>
            <a:r>
              <a:rPr lang="cs-CZ" dirty="0" err="1" smtClean="0">
                <a:latin typeface="+mj-lt"/>
              </a:rPr>
              <a:t>řebuje</a:t>
            </a:r>
            <a:r>
              <a:rPr lang="cs-CZ" dirty="0" smtClean="0">
                <a:latin typeface="+mj-lt"/>
              </a:rPr>
              <a:t> </a:t>
            </a:r>
            <a:r>
              <a:rPr lang="cs-CZ" dirty="0" smtClean="0"/>
              <a:t>odrazivosti </a:t>
            </a:r>
            <a:r>
              <a:rPr lang="cs-CZ" dirty="0" smtClean="0">
                <a:latin typeface="Symbol" pitchFamily="18" charset="2"/>
              </a:rPr>
              <a:t>r</a:t>
            </a:r>
            <a:r>
              <a:rPr lang="cs-CZ" dirty="0" smtClean="0">
                <a:latin typeface="+mj-lt"/>
              </a:rPr>
              <a:t> komponenty</a:t>
            </a:r>
          </a:p>
          <a:p>
            <a:pPr lvl="1"/>
            <a:r>
              <a:rPr lang="cs-CZ" dirty="0" smtClean="0">
                <a:latin typeface="+mj-lt"/>
              </a:rPr>
              <a:t>Může být neefektivní pro mnoho BRDF komponent</a:t>
            </a:r>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43</a:t>
            </a:fld>
            <a:endParaRPr lang="en-US" altLang="en-US"/>
          </a:p>
        </p:txBody>
      </p:sp>
    </p:spTree>
    <p:extLst>
      <p:ext uri="{BB962C8B-B14F-4D97-AF65-F5344CB8AC3E}">
        <p14:creationId xmlns="" xmlns:p14="http://schemas.microsoft.com/office/powerpoint/2010/main" val="399596131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8229600" cy="1752600"/>
          </a:xfrm>
        </p:spPr>
        <p:txBody>
          <a:bodyPr/>
          <a:lstStyle/>
          <a:p>
            <a:pPr eaLnBrk="1" hangingPunct="1"/>
            <a:r>
              <a:rPr lang="cs-CZ" b="1" dirty="0" smtClean="0"/>
              <a:t>Image-based lighting</a:t>
            </a:r>
          </a:p>
        </p:txBody>
      </p:sp>
      <p:sp>
        <p:nvSpPr>
          <p:cNvPr id="18435" name="Rectangle 3"/>
          <p:cNvSpPr>
            <a:spLocks noGrp="1" noChangeArrowheads="1"/>
          </p:cNvSpPr>
          <p:nvPr>
            <p:ph type="subTitle" idx="1"/>
          </p:nvPr>
        </p:nvSpPr>
        <p:spPr>
          <a:xfrm>
            <a:off x="1981200" y="3962400"/>
            <a:ext cx="6553200" cy="2130896"/>
          </a:xfrm>
        </p:spPr>
        <p:txBody>
          <a:bodyPr/>
          <a:lstStyle/>
          <a:p>
            <a:pPr eaLnBrk="1" hangingPunct="1"/>
            <a:endParaRPr lang="cs-CZ" sz="2000" dirty="0" smtClean="0"/>
          </a:p>
        </p:txBody>
      </p:sp>
    </p:spTree>
    <p:extLst>
      <p:ext uri="{BB962C8B-B14F-4D97-AF65-F5344CB8AC3E}">
        <p14:creationId xmlns="" xmlns:p14="http://schemas.microsoft.com/office/powerpoint/2010/main" val="185933440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Introduced by Paul </a:t>
            </a:r>
            <a:r>
              <a:rPr lang="en-US" dirty="0" err="1" smtClean="0"/>
              <a:t>Debevec</a:t>
            </a:r>
            <a:r>
              <a:rPr lang="en-US" dirty="0" smtClean="0"/>
              <a:t>  (</a:t>
            </a:r>
            <a:r>
              <a:rPr lang="en-US" dirty="0" err="1" smtClean="0"/>
              <a:t>Siggraph</a:t>
            </a:r>
            <a:r>
              <a:rPr lang="en-US" dirty="0" smtClean="0"/>
              <a:t> 98)</a:t>
            </a:r>
          </a:p>
          <a:p>
            <a:endParaRPr lang="en-US" dirty="0" smtClean="0"/>
          </a:p>
          <a:p>
            <a:r>
              <a:rPr lang="en-US" dirty="0" smtClean="0"/>
              <a:t>Routinely used for special effects in films &amp; games</a:t>
            </a:r>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45</a:t>
            </a:fld>
            <a:endParaRPr lang="en-US" dirty="0">
              <a:solidFill>
                <a:srgbClr val="FFFFFF"/>
              </a:solidFill>
            </a:endParaRPr>
          </a:p>
        </p:txBody>
      </p:sp>
      <p:sp>
        <p:nvSpPr>
          <p:cNvPr id="4" name="Title 3"/>
          <p:cNvSpPr>
            <a:spLocks noGrp="1"/>
          </p:cNvSpPr>
          <p:nvPr>
            <p:ph type="title"/>
          </p:nvPr>
        </p:nvSpPr>
        <p:spPr/>
        <p:txBody>
          <a:bodyPr/>
          <a:lstStyle/>
          <a:p>
            <a:r>
              <a:rPr lang="en-US" dirty="0" smtClean="0"/>
              <a:t>Image-based lighting</a:t>
            </a:r>
            <a:endParaRPr lang="en-US" dirty="0"/>
          </a:p>
        </p:txBody>
      </p:sp>
    </p:spTree>
    <p:extLst>
      <p:ext uri="{BB962C8B-B14F-4D97-AF65-F5344CB8AC3E}">
        <p14:creationId xmlns="" xmlns:p14="http://schemas.microsoft.com/office/powerpoint/2010/main" val="11677742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46</a:t>
            </a:fld>
            <a:endParaRPr lang="en-US" dirty="0">
              <a:solidFill>
                <a:srgbClr val="FFFFFF"/>
              </a:solidFill>
            </a:endParaRPr>
          </a:p>
        </p:txBody>
      </p:sp>
      <p:sp>
        <p:nvSpPr>
          <p:cNvPr id="4" name="Title 3"/>
          <p:cNvSpPr>
            <a:spLocks noGrp="1"/>
          </p:cNvSpPr>
          <p:nvPr>
            <p:ph type="title"/>
          </p:nvPr>
        </p:nvSpPr>
        <p:spPr/>
        <p:txBody>
          <a:bodyPr/>
          <a:lstStyle/>
          <a:p>
            <a:r>
              <a:rPr lang="en-US" dirty="0" smtClean="0"/>
              <a:t>Image-based lighting</a:t>
            </a:r>
            <a:endParaRPr lang="en-US" dirty="0"/>
          </a:p>
        </p:txBody>
      </p:sp>
      <p:pic>
        <p:nvPicPr>
          <p:cNvPr id="52226" name="Picture 2"/>
          <p:cNvPicPr>
            <a:picLocks noChangeAspect="1" noChangeArrowheads="1"/>
          </p:cNvPicPr>
          <p:nvPr/>
        </p:nvPicPr>
        <p:blipFill>
          <a:blip r:embed="rId2" cstate="print"/>
          <a:srcRect/>
          <a:stretch>
            <a:fillRect/>
          </a:stretch>
        </p:blipFill>
        <p:spPr bwMode="auto">
          <a:xfrm>
            <a:off x="3583404" y="1828800"/>
            <a:ext cx="5179595" cy="4800600"/>
          </a:xfrm>
          <a:prstGeom prst="rect">
            <a:avLst/>
          </a:prstGeom>
          <a:noFill/>
          <a:ln w="9525">
            <a:noFill/>
            <a:miter lim="800000"/>
            <a:headEnd/>
            <a:tailEnd/>
          </a:ln>
        </p:spPr>
      </p:pic>
      <p:pic>
        <p:nvPicPr>
          <p:cNvPr id="52228" name="Picture 4"/>
          <p:cNvPicPr>
            <a:picLocks noChangeAspect="1" noChangeArrowheads="1"/>
          </p:cNvPicPr>
          <p:nvPr/>
        </p:nvPicPr>
        <p:blipFill>
          <a:blip r:embed="rId3" cstate="print"/>
          <a:srcRect/>
          <a:stretch>
            <a:fillRect/>
          </a:stretch>
        </p:blipFill>
        <p:spPr bwMode="auto">
          <a:xfrm>
            <a:off x="1085850" y="2228850"/>
            <a:ext cx="1428750" cy="1428750"/>
          </a:xfrm>
          <a:prstGeom prst="rect">
            <a:avLst/>
          </a:prstGeom>
          <a:noFill/>
          <a:ln w="9525">
            <a:noFill/>
            <a:miter lim="800000"/>
            <a:headEnd/>
            <a:tailEnd/>
          </a:ln>
        </p:spPr>
      </p:pic>
      <p:pic>
        <p:nvPicPr>
          <p:cNvPr id="52229" name="Picture 5"/>
          <p:cNvPicPr>
            <a:picLocks noChangeAspect="1" noChangeArrowheads="1"/>
          </p:cNvPicPr>
          <p:nvPr/>
        </p:nvPicPr>
        <p:blipFill>
          <a:blip r:embed="rId4" cstate="print"/>
          <a:srcRect/>
          <a:stretch>
            <a:fillRect/>
          </a:stretch>
        </p:blipFill>
        <p:spPr bwMode="auto">
          <a:xfrm>
            <a:off x="1543050" y="3733800"/>
            <a:ext cx="1428750" cy="1428750"/>
          </a:xfrm>
          <a:prstGeom prst="rect">
            <a:avLst/>
          </a:prstGeom>
          <a:noFill/>
          <a:ln w="9525">
            <a:noFill/>
            <a:miter lim="800000"/>
            <a:headEnd/>
            <a:tailEnd/>
          </a:ln>
        </p:spPr>
      </p:pic>
      <p:pic>
        <p:nvPicPr>
          <p:cNvPr id="52230" name="Picture 6"/>
          <p:cNvPicPr>
            <a:picLocks noChangeAspect="1" noChangeArrowheads="1"/>
          </p:cNvPicPr>
          <p:nvPr/>
        </p:nvPicPr>
        <p:blipFill>
          <a:blip r:embed="rId5" cstate="print"/>
          <a:srcRect/>
          <a:stretch>
            <a:fillRect/>
          </a:stretch>
        </p:blipFill>
        <p:spPr bwMode="auto">
          <a:xfrm>
            <a:off x="1924050" y="5257800"/>
            <a:ext cx="1428750" cy="1428750"/>
          </a:xfrm>
          <a:prstGeom prst="rect">
            <a:avLst/>
          </a:prstGeom>
          <a:noFill/>
          <a:ln w="9525">
            <a:noFill/>
            <a:miter lim="800000"/>
            <a:headEnd/>
            <a:tailEnd/>
          </a:ln>
        </p:spPr>
      </p:pic>
      <p:sp>
        <p:nvSpPr>
          <p:cNvPr id="10" name="TextBox 9"/>
          <p:cNvSpPr txBox="1"/>
          <p:nvPr/>
        </p:nvSpPr>
        <p:spPr>
          <a:xfrm>
            <a:off x="-70794" y="2554069"/>
            <a:ext cx="1213794" cy="646331"/>
          </a:xfrm>
          <a:prstGeom prst="rect">
            <a:avLst/>
          </a:prstGeom>
          <a:noFill/>
        </p:spPr>
        <p:txBody>
          <a:bodyPr wrap="none" rtlCol="0">
            <a:spAutoFit/>
          </a:bodyPr>
          <a:lstStyle/>
          <a:p>
            <a:pPr algn="r" fontAlgn="auto">
              <a:spcBef>
                <a:spcPts val="0"/>
              </a:spcBef>
              <a:spcAft>
                <a:spcPts val="0"/>
              </a:spcAft>
            </a:pP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Eucaliptus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 </a:t>
            </a:r>
          </a:p>
          <a:p>
            <a:pPr algn="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grove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1" name="TextBox 10"/>
          <p:cNvSpPr txBox="1"/>
          <p:nvPr/>
        </p:nvSpPr>
        <p:spPr>
          <a:xfrm>
            <a:off x="514646" y="4154269"/>
            <a:ext cx="1085554" cy="646331"/>
          </a:xfrm>
          <a:prstGeom prst="rect">
            <a:avLst/>
          </a:prstGeom>
          <a:noFill/>
        </p:spPr>
        <p:txBody>
          <a:bodyPr wrap="none" rtlCol="0">
            <a:spAutoFit/>
          </a:bodyPr>
          <a:lstStyle/>
          <a:p>
            <a:pPr algn="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Grace </a:t>
            </a:r>
          </a:p>
          <a:p>
            <a:pPr algn="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cathedral</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2" name="TextBox 11"/>
          <p:cNvSpPr txBox="1"/>
          <p:nvPr/>
        </p:nvSpPr>
        <p:spPr>
          <a:xfrm>
            <a:off x="1075927" y="5678269"/>
            <a:ext cx="829073" cy="646331"/>
          </a:xfrm>
          <a:prstGeom prst="rect">
            <a:avLst/>
          </a:prstGeom>
          <a:noFill/>
        </p:spPr>
        <p:txBody>
          <a:bodyPr wrap="none" rtlCol="0">
            <a:spAutoFit/>
          </a:bodyPr>
          <a:lstStyle/>
          <a:p>
            <a:pPr algn="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Uffizi </a:t>
            </a:r>
          </a:p>
          <a:p>
            <a:pPr algn="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gallery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cxnSp>
        <p:nvCxnSpPr>
          <p:cNvPr id="14" name="Straight Arrow Connector 13"/>
          <p:cNvCxnSpPr/>
          <p:nvPr/>
        </p:nvCxnSpPr>
        <p:spPr bwMode="auto">
          <a:xfrm rot="5400000">
            <a:off x="5943600" y="2971800"/>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flipH="1" flipV="1">
            <a:off x="5981700" y="56769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rot="10800000">
            <a:off x="7467600" y="42672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4648200" y="4267200"/>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5181600" y="3124200"/>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rot="10800000" flipV="1">
            <a:off x="7086600" y="3276600"/>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rot="16200000" flipV="1">
            <a:off x="7162800" y="51054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flipV="1">
            <a:off x="5257800" y="5105400"/>
            <a:ext cx="3810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2" name="TextBox 31"/>
          <p:cNvSpPr txBox="1"/>
          <p:nvPr/>
        </p:nvSpPr>
        <p:spPr>
          <a:xfrm>
            <a:off x="7527885" y="2209800"/>
            <a:ext cx="851515" cy="461665"/>
          </a:xfrm>
          <a:prstGeom prst="rect">
            <a:avLst/>
          </a:prstGeom>
          <a:noFill/>
        </p:spPr>
        <p:txBody>
          <a:bodyPr wrap="none" rtlCol="0">
            <a:spAutoFit/>
          </a:bodyPr>
          <a:lstStyle/>
          <a:p>
            <a:pPr algn="r" fontAlgn="auto">
              <a:spcBef>
                <a:spcPts val="0"/>
              </a:spcBef>
              <a:spcAft>
                <a:spcPts val="0"/>
              </a:spcAft>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Light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33" name="TextBox 32"/>
          <p:cNvSpPr txBox="1"/>
          <p:nvPr/>
        </p:nvSpPr>
        <p:spPr>
          <a:xfrm>
            <a:off x="5737924" y="4038600"/>
            <a:ext cx="1043876" cy="461665"/>
          </a:xfrm>
          <a:prstGeom prst="rect">
            <a:avLst/>
          </a:prstGeom>
          <a:noFill/>
        </p:spPr>
        <p:txBody>
          <a:bodyPr wrap="none" rtlCol="0">
            <a:spAutoFit/>
          </a:bodyPr>
          <a:lstStyle/>
          <a:p>
            <a:pPr algn="r" fontAlgn="auto">
              <a:spcBef>
                <a:spcPts val="0"/>
              </a:spcBef>
              <a:spcAft>
                <a:spcPts val="0"/>
              </a:spcAft>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Object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2" name="Content Placeholder 1"/>
          <p:cNvSpPr>
            <a:spLocks noGrp="1"/>
          </p:cNvSpPr>
          <p:nvPr>
            <p:ph idx="1"/>
          </p:nvPr>
        </p:nvSpPr>
        <p:spPr/>
        <p:txBody>
          <a:bodyPr/>
          <a:lstStyle/>
          <a:p>
            <a:r>
              <a:rPr lang="en-US" dirty="0" smtClean="0"/>
              <a:t>Illuminating CG objects using measurements of real light (=light probes)</a:t>
            </a:r>
            <a:endParaRPr lang="en-US" dirty="0"/>
          </a:p>
        </p:txBody>
      </p:sp>
      <p:sp>
        <p:nvSpPr>
          <p:cNvPr id="22" name="TextovéPole 21"/>
          <p:cNvSpPr txBox="1"/>
          <p:nvPr/>
        </p:nvSpPr>
        <p:spPr>
          <a:xfrm>
            <a:off x="0" y="6488668"/>
            <a:ext cx="1719189" cy="369332"/>
          </a:xfrm>
          <a:prstGeom prst="rect">
            <a:avLst/>
          </a:prstGeom>
          <a:noFill/>
        </p:spPr>
        <p:txBody>
          <a:bodyPr wrap="none" rtlCol="0">
            <a:spAutoFit/>
          </a:bodyPr>
          <a:lstStyle/>
          <a:p>
            <a:pPr fontAlgn="auto">
              <a:spcBef>
                <a:spcPts val="0"/>
              </a:spcBef>
              <a:spcAft>
                <a:spcPts val="0"/>
              </a:spcAft>
            </a:pPr>
            <a:r>
              <a:rPr lang="en-US" dirty="0" smtClean="0">
                <a:solidFill>
                  <a:srgbClr val="FFFFFF"/>
                </a:solidFill>
                <a:latin typeface="Corbel"/>
              </a:rPr>
              <a:t>© Paul </a:t>
            </a:r>
            <a:r>
              <a:rPr lang="en-US" dirty="0" err="1" smtClean="0">
                <a:solidFill>
                  <a:srgbClr val="FFFFFF"/>
                </a:solidFill>
                <a:latin typeface="Corbel"/>
              </a:rPr>
              <a:t>Debevec</a:t>
            </a:r>
            <a:endParaRPr lang="en-US" dirty="0">
              <a:solidFill>
                <a:srgbClr val="FFFFFF"/>
              </a:solidFill>
              <a:latin typeface="Corbel"/>
            </a:endParaRPr>
          </a:p>
        </p:txBody>
      </p:sp>
    </p:spTree>
    <p:extLst>
      <p:ext uri="{BB962C8B-B14F-4D97-AF65-F5344CB8AC3E}">
        <p14:creationId xmlns="" xmlns:p14="http://schemas.microsoft.com/office/powerpoint/2010/main" val="35871201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47</a:t>
            </a:fld>
            <a:endParaRPr lang="en-US" dirty="0">
              <a:solidFill>
                <a:srgbClr val="FFFFFF"/>
              </a:solidFill>
            </a:endParaRPr>
          </a:p>
        </p:txBody>
      </p:sp>
      <p:sp>
        <p:nvSpPr>
          <p:cNvPr id="4" name="Title 3"/>
          <p:cNvSpPr>
            <a:spLocks noGrp="1"/>
          </p:cNvSpPr>
          <p:nvPr>
            <p:ph type="title"/>
          </p:nvPr>
        </p:nvSpPr>
        <p:spPr/>
        <p:txBody>
          <a:bodyPr/>
          <a:lstStyle/>
          <a:p>
            <a:r>
              <a:rPr lang="en-US" dirty="0" smtClean="0"/>
              <a:t>Point Light Source</a:t>
            </a:r>
            <a:endParaRPr lang="en-US" dirty="0"/>
          </a:p>
        </p:txBody>
      </p:sp>
      <p:pic>
        <p:nvPicPr>
          <p:cNvPr id="47107" name="Picture 3"/>
          <p:cNvPicPr>
            <a:picLocks noChangeAspect="1" noChangeArrowheads="1"/>
          </p:cNvPicPr>
          <p:nvPr/>
        </p:nvPicPr>
        <p:blipFill>
          <a:blip r:embed="rId3" cstate="print"/>
          <a:srcRect/>
          <a:stretch>
            <a:fillRect/>
          </a:stretch>
        </p:blipFill>
        <p:spPr bwMode="auto">
          <a:xfrm>
            <a:off x="762000" y="223837"/>
            <a:ext cx="7620000" cy="4805363"/>
          </a:xfrm>
          <a:prstGeom prst="rect">
            <a:avLst/>
          </a:prstGeom>
          <a:noFill/>
          <a:ln w="6350">
            <a:solidFill>
              <a:schemeClr val="tx1"/>
            </a:solidFill>
            <a:miter lim="800000"/>
            <a:headEnd/>
            <a:tailEnd/>
          </a:ln>
        </p:spPr>
      </p:pic>
      <p:pic>
        <p:nvPicPr>
          <p:cNvPr id="47108" name="Picture 4"/>
          <p:cNvPicPr>
            <a:picLocks noChangeAspect="1" noChangeArrowheads="1"/>
          </p:cNvPicPr>
          <p:nvPr/>
        </p:nvPicPr>
        <p:blipFill>
          <a:blip r:embed="rId4" cstate="print"/>
          <a:srcRect/>
          <a:stretch>
            <a:fillRect/>
          </a:stretch>
        </p:blipFill>
        <p:spPr bwMode="auto">
          <a:xfrm>
            <a:off x="885825" y="5181600"/>
            <a:ext cx="1552575" cy="1552575"/>
          </a:xfrm>
          <a:prstGeom prst="rect">
            <a:avLst/>
          </a:prstGeom>
          <a:noFill/>
          <a:ln w="9525">
            <a:noFill/>
            <a:miter lim="800000"/>
            <a:headEnd/>
            <a:tailEnd/>
          </a:ln>
        </p:spPr>
      </p:pic>
      <p:pic>
        <p:nvPicPr>
          <p:cNvPr id="47109" name="Picture 5"/>
          <p:cNvPicPr>
            <a:picLocks noChangeAspect="1" noChangeArrowheads="1"/>
          </p:cNvPicPr>
          <p:nvPr/>
        </p:nvPicPr>
        <p:blipFill>
          <a:blip r:embed="rId5" cstate="print"/>
          <a:srcRect/>
          <a:stretch>
            <a:fillRect/>
          </a:stretch>
        </p:blipFill>
        <p:spPr bwMode="auto">
          <a:xfrm>
            <a:off x="2825750" y="5181600"/>
            <a:ext cx="1552575" cy="1552575"/>
          </a:xfrm>
          <a:prstGeom prst="rect">
            <a:avLst/>
          </a:prstGeom>
          <a:noFill/>
          <a:ln w="9525">
            <a:noFill/>
            <a:miter lim="800000"/>
            <a:headEnd/>
            <a:tailEnd/>
          </a:ln>
        </p:spPr>
      </p:pic>
      <p:pic>
        <p:nvPicPr>
          <p:cNvPr id="47110" name="Picture 6"/>
          <p:cNvPicPr>
            <a:picLocks noChangeAspect="1" noChangeArrowheads="1"/>
          </p:cNvPicPr>
          <p:nvPr/>
        </p:nvPicPr>
        <p:blipFill>
          <a:blip r:embed="rId6" cstate="print"/>
          <a:srcRect/>
          <a:stretch>
            <a:fillRect/>
          </a:stretch>
        </p:blipFill>
        <p:spPr bwMode="auto">
          <a:xfrm>
            <a:off x="4765675" y="5181600"/>
            <a:ext cx="1552575" cy="1552575"/>
          </a:xfrm>
          <a:prstGeom prst="rect">
            <a:avLst/>
          </a:prstGeom>
          <a:noFill/>
          <a:ln w="9525">
            <a:noFill/>
            <a:miter lim="800000"/>
            <a:headEnd/>
            <a:tailEnd/>
          </a:ln>
        </p:spPr>
      </p:pic>
      <p:pic>
        <p:nvPicPr>
          <p:cNvPr id="47111" name="Picture 7"/>
          <p:cNvPicPr>
            <a:picLocks noChangeAspect="1" noChangeArrowheads="1"/>
          </p:cNvPicPr>
          <p:nvPr/>
        </p:nvPicPr>
        <p:blipFill>
          <a:blip r:embed="rId7" cstate="print"/>
          <a:srcRect/>
          <a:stretch>
            <a:fillRect/>
          </a:stretch>
        </p:blipFill>
        <p:spPr bwMode="auto">
          <a:xfrm>
            <a:off x="6705600" y="5181600"/>
            <a:ext cx="1552575" cy="1552575"/>
          </a:xfrm>
          <a:prstGeom prst="rect">
            <a:avLst/>
          </a:prstGeom>
          <a:noFill/>
          <a:ln w="9525">
            <a:noFill/>
            <a:miter lim="800000"/>
            <a:headEnd/>
            <a:tailEnd/>
          </a:ln>
        </p:spPr>
      </p:pic>
      <p:sp>
        <p:nvSpPr>
          <p:cNvPr id="12" name="TextBox 11"/>
          <p:cNvSpPr txBox="1"/>
          <p:nvPr/>
        </p:nvSpPr>
        <p:spPr>
          <a:xfrm>
            <a:off x="5715000" y="304800"/>
            <a:ext cx="2452531" cy="584775"/>
          </a:xfrm>
          <a:prstGeom prst="rect">
            <a:avLst/>
          </a:prstGeom>
          <a:noFill/>
        </p:spPr>
        <p:txBody>
          <a:bodyPr wrap="none" rtlCol="0">
            <a:spAutoFit/>
          </a:bodyPr>
          <a:lstStyle/>
          <a:p>
            <a:pPr fontAlgn="auto">
              <a:spcBef>
                <a:spcPts val="0"/>
              </a:spcBef>
              <a:spcAft>
                <a:spcPts val="0"/>
              </a:spcAf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Point lighting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3" name="TextovéPole 12"/>
          <p:cNvSpPr txBox="1"/>
          <p:nvPr/>
        </p:nvSpPr>
        <p:spPr>
          <a:xfrm>
            <a:off x="0" y="6488668"/>
            <a:ext cx="1719189" cy="369332"/>
          </a:xfrm>
          <a:prstGeom prst="rect">
            <a:avLst/>
          </a:prstGeom>
          <a:noFill/>
        </p:spPr>
        <p:txBody>
          <a:bodyPr wrap="none" rtlCol="0">
            <a:spAutoFit/>
          </a:bodyPr>
          <a:lstStyle/>
          <a:p>
            <a:pPr fontAlgn="auto">
              <a:spcBef>
                <a:spcPts val="0"/>
              </a:spcBef>
              <a:spcAft>
                <a:spcPts val="0"/>
              </a:spcAft>
            </a:pPr>
            <a:r>
              <a:rPr lang="en-US" dirty="0" smtClean="0">
                <a:solidFill>
                  <a:srgbClr val="FFFFFF"/>
                </a:solidFill>
                <a:latin typeface="Corbel"/>
              </a:rPr>
              <a:t>© Paul </a:t>
            </a:r>
            <a:r>
              <a:rPr lang="en-US" dirty="0" err="1" smtClean="0">
                <a:solidFill>
                  <a:srgbClr val="FFFFFF"/>
                </a:solidFill>
                <a:latin typeface="Corbel"/>
              </a:rPr>
              <a:t>Debevec</a:t>
            </a:r>
            <a:endParaRPr lang="en-US" dirty="0">
              <a:solidFill>
                <a:srgbClr val="FFFFFF"/>
              </a:solidFill>
              <a:latin typeface="Corbel"/>
            </a:endParaRPr>
          </a:p>
        </p:txBody>
      </p:sp>
    </p:spTree>
    <p:extLst>
      <p:ext uri="{BB962C8B-B14F-4D97-AF65-F5344CB8AC3E}">
        <p14:creationId xmlns="" xmlns:p14="http://schemas.microsoft.com/office/powerpoint/2010/main" val="124875334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pic>
        <p:nvPicPr>
          <p:cNvPr id="48130" name="Picture 2"/>
          <p:cNvPicPr>
            <a:picLocks noChangeAspect="1" noChangeArrowheads="1"/>
          </p:cNvPicPr>
          <p:nvPr/>
        </p:nvPicPr>
        <p:blipFill>
          <a:blip r:embed="rId2" cstate="print"/>
          <a:srcRect/>
          <a:stretch>
            <a:fillRect/>
          </a:stretch>
        </p:blipFill>
        <p:spPr bwMode="auto">
          <a:xfrm>
            <a:off x="762000" y="228600"/>
            <a:ext cx="7620000" cy="4810125"/>
          </a:xfrm>
          <a:prstGeom prst="rect">
            <a:avLst/>
          </a:prstGeom>
          <a:noFill/>
          <a:ln w="6350">
            <a:solidFill>
              <a:schemeClr val="tx1"/>
            </a:solidFill>
            <a:miter lim="800000"/>
            <a:headEnd/>
            <a:tailEnd/>
          </a:ln>
        </p:spPr>
      </p:pic>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48</a:t>
            </a:fld>
            <a:endParaRPr lang="en-US" dirty="0">
              <a:solidFill>
                <a:srgbClr val="FFFFFF"/>
              </a:solidFill>
            </a:endParaRPr>
          </a:p>
        </p:txBody>
      </p:sp>
      <p:sp>
        <p:nvSpPr>
          <p:cNvPr id="12" name="TextBox 11"/>
          <p:cNvSpPr txBox="1"/>
          <p:nvPr/>
        </p:nvSpPr>
        <p:spPr>
          <a:xfrm>
            <a:off x="4648200" y="304800"/>
            <a:ext cx="3772186" cy="584775"/>
          </a:xfrm>
          <a:prstGeom prst="rect">
            <a:avLst/>
          </a:prstGeom>
          <a:noFill/>
        </p:spPr>
        <p:txBody>
          <a:bodyPr wrap="none" rtlCol="0">
            <a:spAutoFit/>
          </a:bodyPr>
          <a:lstStyle/>
          <a:p>
            <a:pPr fontAlgn="auto">
              <a:spcBef>
                <a:spcPts val="0"/>
              </a:spcBef>
              <a:spcAft>
                <a:spcPts val="0"/>
              </a:spcAf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Image-based lighting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4" name="Rectangle 13"/>
          <p:cNvSpPr/>
          <p:nvPr/>
        </p:nvSpPr>
        <p:spPr bwMode="auto">
          <a:xfrm>
            <a:off x="838200" y="5105400"/>
            <a:ext cx="1676400" cy="1676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pic>
        <p:nvPicPr>
          <p:cNvPr id="15" name="Picture 4"/>
          <p:cNvPicPr>
            <a:picLocks noChangeAspect="1" noChangeArrowheads="1"/>
          </p:cNvPicPr>
          <p:nvPr/>
        </p:nvPicPr>
        <p:blipFill>
          <a:blip r:embed="rId3" cstate="print"/>
          <a:srcRect/>
          <a:stretch>
            <a:fillRect/>
          </a:stretch>
        </p:blipFill>
        <p:spPr bwMode="auto">
          <a:xfrm>
            <a:off x="885825" y="5181600"/>
            <a:ext cx="1552575" cy="1552575"/>
          </a:xfrm>
          <a:prstGeom prst="rect">
            <a:avLst/>
          </a:prstGeom>
          <a:noFill/>
          <a:ln w="9525">
            <a:noFill/>
            <a:miter lim="800000"/>
            <a:headEnd/>
            <a:tailEnd/>
          </a:ln>
        </p:spPr>
      </p:pic>
      <p:pic>
        <p:nvPicPr>
          <p:cNvPr id="16" name="Picture 5"/>
          <p:cNvPicPr>
            <a:picLocks noChangeAspect="1" noChangeArrowheads="1"/>
          </p:cNvPicPr>
          <p:nvPr/>
        </p:nvPicPr>
        <p:blipFill>
          <a:blip r:embed="rId4" cstate="print"/>
          <a:srcRect/>
          <a:stretch>
            <a:fillRect/>
          </a:stretch>
        </p:blipFill>
        <p:spPr bwMode="auto">
          <a:xfrm>
            <a:off x="2825750" y="5181600"/>
            <a:ext cx="1552575" cy="1552575"/>
          </a:xfrm>
          <a:prstGeom prst="rect">
            <a:avLst/>
          </a:prstGeom>
          <a:noFill/>
          <a:ln w="9525">
            <a:noFill/>
            <a:miter lim="800000"/>
            <a:headEnd/>
            <a:tailEnd/>
          </a:ln>
        </p:spPr>
      </p:pic>
      <p:pic>
        <p:nvPicPr>
          <p:cNvPr id="17" name="Picture 6"/>
          <p:cNvPicPr>
            <a:picLocks noChangeAspect="1" noChangeArrowheads="1"/>
          </p:cNvPicPr>
          <p:nvPr/>
        </p:nvPicPr>
        <p:blipFill>
          <a:blip r:embed="rId5" cstate="print"/>
          <a:srcRect/>
          <a:stretch>
            <a:fillRect/>
          </a:stretch>
        </p:blipFill>
        <p:spPr bwMode="auto">
          <a:xfrm>
            <a:off x="4765675" y="5181600"/>
            <a:ext cx="1552575" cy="1552575"/>
          </a:xfrm>
          <a:prstGeom prst="rect">
            <a:avLst/>
          </a:prstGeom>
          <a:noFill/>
          <a:ln w="9525">
            <a:noFill/>
            <a:miter lim="800000"/>
            <a:headEnd/>
            <a:tailEnd/>
          </a:ln>
        </p:spPr>
      </p:pic>
      <p:pic>
        <p:nvPicPr>
          <p:cNvPr id="18" name="Picture 7"/>
          <p:cNvPicPr>
            <a:picLocks noChangeAspect="1" noChangeArrowheads="1"/>
          </p:cNvPicPr>
          <p:nvPr/>
        </p:nvPicPr>
        <p:blipFill>
          <a:blip r:embed="rId6" cstate="print"/>
          <a:srcRect/>
          <a:stretch>
            <a:fillRect/>
          </a:stretch>
        </p:blipFill>
        <p:spPr bwMode="auto">
          <a:xfrm>
            <a:off x="6705600" y="5181600"/>
            <a:ext cx="1552575" cy="1552575"/>
          </a:xfrm>
          <a:prstGeom prst="rect">
            <a:avLst/>
          </a:prstGeom>
          <a:noFill/>
          <a:ln w="9525">
            <a:noFill/>
            <a:miter lim="800000"/>
            <a:headEnd/>
            <a:tailEnd/>
          </a:ln>
        </p:spPr>
      </p:pic>
      <p:sp>
        <p:nvSpPr>
          <p:cNvPr id="19" name="TextovéPole 18"/>
          <p:cNvSpPr txBox="1"/>
          <p:nvPr/>
        </p:nvSpPr>
        <p:spPr>
          <a:xfrm>
            <a:off x="0" y="6488668"/>
            <a:ext cx="1719189" cy="369332"/>
          </a:xfrm>
          <a:prstGeom prst="rect">
            <a:avLst/>
          </a:prstGeom>
          <a:noFill/>
        </p:spPr>
        <p:txBody>
          <a:bodyPr wrap="none" rtlCol="0">
            <a:spAutoFit/>
          </a:bodyPr>
          <a:lstStyle/>
          <a:p>
            <a:pPr fontAlgn="auto">
              <a:spcBef>
                <a:spcPts val="0"/>
              </a:spcBef>
              <a:spcAft>
                <a:spcPts val="0"/>
              </a:spcAft>
            </a:pPr>
            <a:r>
              <a:rPr lang="en-US" dirty="0" smtClean="0">
                <a:solidFill>
                  <a:srgbClr val="FFFFFF"/>
                </a:solidFill>
                <a:latin typeface="Corbel"/>
              </a:rPr>
              <a:t>© Paul </a:t>
            </a:r>
            <a:r>
              <a:rPr lang="en-US" dirty="0" err="1" smtClean="0">
                <a:solidFill>
                  <a:srgbClr val="FFFFFF"/>
                </a:solidFill>
                <a:latin typeface="Corbel"/>
              </a:rPr>
              <a:t>Debevec</a:t>
            </a:r>
            <a:endParaRPr lang="en-US" dirty="0">
              <a:solidFill>
                <a:srgbClr val="FFFFFF"/>
              </a:solidFill>
              <a:latin typeface="Corbel"/>
            </a:endParaRPr>
          </a:p>
        </p:txBody>
      </p:sp>
    </p:spTree>
    <p:extLst>
      <p:ext uri="{BB962C8B-B14F-4D97-AF65-F5344CB8AC3E}">
        <p14:creationId xmlns="" xmlns:p14="http://schemas.microsoft.com/office/powerpoint/2010/main" val="17715686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49</a:t>
            </a:fld>
            <a:endParaRPr lang="en-US" dirty="0">
              <a:solidFill>
                <a:srgbClr val="FFFFFF"/>
              </a:solidFill>
            </a:endParaRPr>
          </a:p>
        </p:txBody>
      </p:sp>
      <p:sp>
        <p:nvSpPr>
          <p:cNvPr id="14" name="Rectangle 13"/>
          <p:cNvSpPr/>
          <p:nvPr/>
        </p:nvSpPr>
        <p:spPr bwMode="auto">
          <a:xfrm>
            <a:off x="2743200" y="5105400"/>
            <a:ext cx="1676400" cy="1676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pic>
        <p:nvPicPr>
          <p:cNvPr id="49154" name="Picture 2"/>
          <p:cNvPicPr>
            <a:picLocks noChangeAspect="1" noChangeArrowheads="1"/>
          </p:cNvPicPr>
          <p:nvPr/>
        </p:nvPicPr>
        <p:blipFill>
          <a:blip r:embed="rId2" cstate="print"/>
          <a:srcRect/>
          <a:stretch>
            <a:fillRect/>
          </a:stretch>
        </p:blipFill>
        <p:spPr bwMode="auto">
          <a:xfrm>
            <a:off x="762000" y="228600"/>
            <a:ext cx="7620000" cy="4810125"/>
          </a:xfrm>
          <a:prstGeom prst="rect">
            <a:avLst/>
          </a:prstGeom>
          <a:noFill/>
          <a:ln w="6350">
            <a:solidFill>
              <a:schemeClr val="tx1"/>
            </a:solidFill>
            <a:miter lim="800000"/>
            <a:headEnd/>
            <a:tailEnd/>
          </a:ln>
        </p:spPr>
      </p:pic>
      <p:sp>
        <p:nvSpPr>
          <p:cNvPr id="12" name="TextBox 11"/>
          <p:cNvSpPr txBox="1"/>
          <p:nvPr/>
        </p:nvSpPr>
        <p:spPr>
          <a:xfrm>
            <a:off x="4648200" y="304800"/>
            <a:ext cx="3772186" cy="584775"/>
          </a:xfrm>
          <a:prstGeom prst="rect">
            <a:avLst/>
          </a:prstGeom>
          <a:noFill/>
        </p:spPr>
        <p:txBody>
          <a:bodyPr wrap="none" rtlCol="0">
            <a:spAutoFit/>
          </a:bodyPr>
          <a:lstStyle/>
          <a:p>
            <a:pPr fontAlgn="auto">
              <a:spcBef>
                <a:spcPts val="0"/>
              </a:spcBef>
              <a:spcAft>
                <a:spcPts val="0"/>
              </a:spcAf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Image-based lighting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pic>
        <p:nvPicPr>
          <p:cNvPr id="13" name="Picture 4"/>
          <p:cNvPicPr>
            <a:picLocks noChangeAspect="1" noChangeArrowheads="1"/>
          </p:cNvPicPr>
          <p:nvPr/>
        </p:nvPicPr>
        <p:blipFill>
          <a:blip r:embed="rId3" cstate="print"/>
          <a:srcRect/>
          <a:stretch>
            <a:fillRect/>
          </a:stretch>
        </p:blipFill>
        <p:spPr bwMode="auto">
          <a:xfrm>
            <a:off x="885825" y="5181600"/>
            <a:ext cx="1552575" cy="1552575"/>
          </a:xfrm>
          <a:prstGeom prst="rect">
            <a:avLst/>
          </a:prstGeom>
          <a:noFill/>
          <a:ln w="9525">
            <a:noFill/>
            <a:miter lim="800000"/>
            <a:headEnd/>
            <a:tailEnd/>
          </a:ln>
        </p:spPr>
      </p:pic>
      <p:pic>
        <p:nvPicPr>
          <p:cNvPr id="15" name="Picture 5"/>
          <p:cNvPicPr>
            <a:picLocks noChangeAspect="1" noChangeArrowheads="1"/>
          </p:cNvPicPr>
          <p:nvPr/>
        </p:nvPicPr>
        <p:blipFill>
          <a:blip r:embed="rId4" cstate="print"/>
          <a:srcRect/>
          <a:stretch>
            <a:fillRect/>
          </a:stretch>
        </p:blipFill>
        <p:spPr bwMode="auto">
          <a:xfrm>
            <a:off x="2825750" y="5181600"/>
            <a:ext cx="1552575" cy="1552575"/>
          </a:xfrm>
          <a:prstGeom prst="rect">
            <a:avLst/>
          </a:prstGeom>
          <a:noFill/>
          <a:ln w="9525">
            <a:noFill/>
            <a:miter lim="800000"/>
            <a:headEnd/>
            <a:tailEnd/>
          </a:ln>
        </p:spPr>
      </p:pic>
      <p:pic>
        <p:nvPicPr>
          <p:cNvPr id="16" name="Picture 6"/>
          <p:cNvPicPr>
            <a:picLocks noChangeAspect="1" noChangeArrowheads="1"/>
          </p:cNvPicPr>
          <p:nvPr/>
        </p:nvPicPr>
        <p:blipFill>
          <a:blip r:embed="rId5" cstate="print"/>
          <a:srcRect/>
          <a:stretch>
            <a:fillRect/>
          </a:stretch>
        </p:blipFill>
        <p:spPr bwMode="auto">
          <a:xfrm>
            <a:off x="4765675" y="5181600"/>
            <a:ext cx="1552575" cy="1552575"/>
          </a:xfrm>
          <a:prstGeom prst="rect">
            <a:avLst/>
          </a:prstGeom>
          <a:noFill/>
          <a:ln w="9525">
            <a:noFill/>
            <a:miter lim="800000"/>
            <a:headEnd/>
            <a:tailEnd/>
          </a:ln>
        </p:spPr>
      </p:pic>
      <p:pic>
        <p:nvPicPr>
          <p:cNvPr id="17" name="Picture 7"/>
          <p:cNvPicPr>
            <a:picLocks noChangeAspect="1" noChangeArrowheads="1"/>
          </p:cNvPicPr>
          <p:nvPr/>
        </p:nvPicPr>
        <p:blipFill>
          <a:blip r:embed="rId6" cstate="print"/>
          <a:srcRect/>
          <a:stretch>
            <a:fillRect/>
          </a:stretch>
        </p:blipFill>
        <p:spPr bwMode="auto">
          <a:xfrm>
            <a:off x="6705600" y="5181600"/>
            <a:ext cx="1552575" cy="1552575"/>
          </a:xfrm>
          <a:prstGeom prst="rect">
            <a:avLst/>
          </a:prstGeom>
          <a:noFill/>
          <a:ln w="9525">
            <a:noFill/>
            <a:miter lim="800000"/>
            <a:headEnd/>
            <a:tailEnd/>
          </a:ln>
        </p:spPr>
      </p:pic>
      <p:sp>
        <p:nvSpPr>
          <p:cNvPr id="18" name="TextovéPole 17"/>
          <p:cNvSpPr txBox="1"/>
          <p:nvPr/>
        </p:nvSpPr>
        <p:spPr>
          <a:xfrm>
            <a:off x="0" y="6488668"/>
            <a:ext cx="1719189" cy="369332"/>
          </a:xfrm>
          <a:prstGeom prst="rect">
            <a:avLst/>
          </a:prstGeom>
          <a:noFill/>
        </p:spPr>
        <p:txBody>
          <a:bodyPr wrap="none" rtlCol="0">
            <a:spAutoFit/>
          </a:bodyPr>
          <a:lstStyle/>
          <a:p>
            <a:pPr fontAlgn="auto">
              <a:spcBef>
                <a:spcPts val="0"/>
              </a:spcBef>
              <a:spcAft>
                <a:spcPts val="0"/>
              </a:spcAft>
            </a:pPr>
            <a:r>
              <a:rPr lang="en-US" dirty="0" smtClean="0">
                <a:solidFill>
                  <a:srgbClr val="FFFFFF"/>
                </a:solidFill>
                <a:latin typeface="Corbel"/>
              </a:rPr>
              <a:t>© Paul </a:t>
            </a:r>
            <a:r>
              <a:rPr lang="en-US" dirty="0" err="1" smtClean="0">
                <a:solidFill>
                  <a:srgbClr val="FFFFFF"/>
                </a:solidFill>
                <a:latin typeface="Corbel"/>
              </a:rPr>
              <a:t>Debevec</a:t>
            </a:r>
            <a:endParaRPr lang="en-US" dirty="0">
              <a:solidFill>
                <a:srgbClr val="FFFFFF"/>
              </a:solidFill>
              <a:latin typeface="Corbel"/>
            </a:endParaRPr>
          </a:p>
        </p:txBody>
      </p:sp>
    </p:spTree>
    <p:extLst>
      <p:ext uri="{BB962C8B-B14F-4D97-AF65-F5344CB8AC3E}">
        <p14:creationId xmlns="" xmlns:p14="http://schemas.microsoft.com/office/powerpoint/2010/main" val="108046781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686800" cy="1139825"/>
          </a:xfrm>
        </p:spPr>
        <p:txBody>
          <a:bodyPr/>
          <a:lstStyle/>
          <a:p>
            <a:r>
              <a:rPr lang="cs-CZ" dirty="0" smtClean="0"/>
              <a:t>Vyrovnaná heuristika (Balance </a:t>
            </a:r>
            <a:r>
              <a:rPr lang="cs-CZ" dirty="0" err="1" smtClean="0"/>
              <a:t>heurist</a:t>
            </a:r>
            <a:r>
              <a:rPr lang="cs-CZ" dirty="0" smtClean="0"/>
              <a:t>.)</a:t>
            </a:r>
            <a:endParaRPr lang="en-US" dirty="0"/>
          </a:p>
        </p:txBody>
      </p:sp>
      <p:sp>
        <p:nvSpPr>
          <p:cNvPr id="3" name="Content Placeholder 2"/>
          <p:cNvSpPr>
            <a:spLocks noGrp="1"/>
          </p:cNvSpPr>
          <p:nvPr>
            <p:ph idx="1"/>
          </p:nvPr>
        </p:nvSpPr>
        <p:spPr>
          <a:xfrm>
            <a:off x="457200" y="1600200"/>
            <a:ext cx="8229600" cy="4781128"/>
          </a:xfrm>
        </p:spPr>
        <p:txBody>
          <a:bodyPr/>
          <a:lstStyle/>
          <a:p>
            <a:pPr marL="457200" indent="-457200"/>
            <a:endParaRPr lang="cs-CZ" dirty="0" smtClean="0"/>
          </a:p>
          <a:p>
            <a:pPr marL="457200" indent="-457200"/>
            <a:r>
              <a:rPr lang="cs-CZ" dirty="0" smtClean="0"/>
              <a:t>Výsledný estimátor (po dosazení vah)</a:t>
            </a:r>
          </a:p>
          <a:p>
            <a:pPr marL="457200" indent="-457200"/>
            <a:endParaRPr lang="cs-CZ" dirty="0" smtClean="0"/>
          </a:p>
          <a:p>
            <a:pPr marL="457200" indent="-457200"/>
            <a:endParaRPr lang="cs-CZ" dirty="0" smtClean="0"/>
          </a:p>
          <a:p>
            <a:pPr marL="457200" indent="-457200"/>
            <a:endParaRPr lang="cs-CZ" dirty="0" smtClean="0"/>
          </a:p>
          <a:p>
            <a:pPr marL="457200" indent="-457200"/>
            <a:endParaRPr lang="cs-CZ" dirty="0" smtClean="0"/>
          </a:p>
          <a:p>
            <a:pPr marL="784225" lvl="1" indent="-457200"/>
            <a:r>
              <a:rPr lang="cs-CZ" dirty="0" smtClean="0"/>
              <a:t>příspěvek vzorku nezávisí na tom, ze které byl pořízen techniky (tj. </a:t>
            </a:r>
            <a:r>
              <a:rPr lang="cs-CZ" dirty="0" err="1" smtClean="0"/>
              <a:t>pdf</a:t>
            </a:r>
            <a:r>
              <a:rPr lang="cs-CZ" dirty="0" smtClean="0"/>
              <a:t>)</a:t>
            </a:r>
          </a:p>
          <a:p>
            <a:pPr marL="457200" indent="-457200">
              <a:buFont typeface="+mj-lt"/>
              <a:buAutoNum type="arabicPeriod" startAt="3"/>
            </a:pPr>
            <a:endParaRPr lang="cs-CZ" dirty="0" smtClean="0"/>
          </a:p>
          <a:p>
            <a:pPr marL="457200" indent="-457200">
              <a:buFont typeface="+mj-lt"/>
              <a:buAutoNum type="arabicPeriod" startAt="3"/>
            </a:pPr>
            <a:endParaRPr lang="cs-CZ" dirty="0" smtClean="0"/>
          </a:p>
          <a:p>
            <a:pPr marL="457200" indent="-457200">
              <a:buFont typeface="+mj-lt"/>
              <a:buAutoNum type="arabicPeriod" startAt="3"/>
            </a:pPr>
            <a:endParaRPr lang="cs-CZ" dirty="0" smtClean="0"/>
          </a:p>
          <a:p>
            <a:pPr marL="457200" indent="-457200">
              <a:buFont typeface="+mj-lt"/>
              <a:buAutoNum type="arabicPeriod" startAt="3"/>
            </a:pPr>
            <a:endParaRPr lang="cs-CZ" dirty="0" smtClean="0"/>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5</a:t>
            </a:fld>
            <a:endParaRPr lang="en-US" altLang="en-US"/>
          </a:p>
        </p:txBody>
      </p:sp>
      <p:pic>
        <p:nvPicPr>
          <p:cNvPr id="472069" name="Picture 5"/>
          <p:cNvPicPr>
            <a:picLocks noChangeAspect="1" noChangeArrowheads="1"/>
          </p:cNvPicPr>
          <p:nvPr/>
        </p:nvPicPr>
        <p:blipFill>
          <a:blip r:embed="rId2" cstate="print"/>
          <a:srcRect/>
          <a:stretch>
            <a:fillRect/>
          </a:stretch>
        </p:blipFill>
        <p:spPr bwMode="auto">
          <a:xfrm>
            <a:off x="2324100" y="2708920"/>
            <a:ext cx="4495800" cy="1287780"/>
          </a:xfrm>
          <a:prstGeom prst="rect">
            <a:avLst/>
          </a:prstGeom>
          <a:noFill/>
          <a:ln w="28575">
            <a:solidFill>
              <a:schemeClr val="accent1"/>
            </a:solidFill>
            <a:miter lim="800000"/>
            <a:headEnd/>
            <a:tailEnd/>
          </a:ln>
        </p:spPr>
      </p:pic>
    </p:spTree>
    <p:extLst>
      <p:ext uri="{BB962C8B-B14F-4D97-AF65-F5344CB8AC3E}">
        <p14:creationId xmlns="" xmlns:p14="http://schemas.microsoft.com/office/powerpoint/2010/main" val="25174678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50</a:t>
            </a:fld>
            <a:endParaRPr lang="en-US" dirty="0">
              <a:solidFill>
                <a:srgbClr val="FFFFFF"/>
              </a:solidFill>
            </a:endParaRPr>
          </a:p>
        </p:txBody>
      </p:sp>
      <p:sp>
        <p:nvSpPr>
          <p:cNvPr id="14" name="Rectangle 13"/>
          <p:cNvSpPr/>
          <p:nvPr/>
        </p:nvSpPr>
        <p:spPr bwMode="auto">
          <a:xfrm>
            <a:off x="4697104" y="5105400"/>
            <a:ext cx="1676400" cy="1676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pic>
        <p:nvPicPr>
          <p:cNvPr id="13" name="Picture 4"/>
          <p:cNvPicPr>
            <a:picLocks noChangeAspect="1" noChangeArrowheads="1"/>
          </p:cNvPicPr>
          <p:nvPr/>
        </p:nvPicPr>
        <p:blipFill>
          <a:blip r:embed="rId2" cstate="print"/>
          <a:srcRect/>
          <a:stretch>
            <a:fillRect/>
          </a:stretch>
        </p:blipFill>
        <p:spPr bwMode="auto">
          <a:xfrm>
            <a:off x="885825" y="5181600"/>
            <a:ext cx="1552575" cy="1552575"/>
          </a:xfrm>
          <a:prstGeom prst="rect">
            <a:avLst/>
          </a:prstGeom>
          <a:noFill/>
          <a:ln w="9525">
            <a:noFill/>
            <a:miter lim="800000"/>
            <a:headEnd/>
            <a:tailEnd/>
          </a:ln>
        </p:spPr>
      </p:pic>
      <p:pic>
        <p:nvPicPr>
          <p:cNvPr id="15" name="Picture 5"/>
          <p:cNvPicPr>
            <a:picLocks noChangeAspect="1" noChangeArrowheads="1"/>
          </p:cNvPicPr>
          <p:nvPr/>
        </p:nvPicPr>
        <p:blipFill>
          <a:blip r:embed="rId3" cstate="print"/>
          <a:srcRect/>
          <a:stretch>
            <a:fillRect/>
          </a:stretch>
        </p:blipFill>
        <p:spPr bwMode="auto">
          <a:xfrm>
            <a:off x="2825750" y="5181600"/>
            <a:ext cx="1552575" cy="1552575"/>
          </a:xfrm>
          <a:prstGeom prst="rect">
            <a:avLst/>
          </a:prstGeom>
          <a:noFill/>
          <a:ln w="9525">
            <a:noFill/>
            <a:miter lim="800000"/>
            <a:headEnd/>
            <a:tailEnd/>
          </a:ln>
        </p:spPr>
      </p:pic>
      <p:pic>
        <p:nvPicPr>
          <p:cNvPr id="16" name="Picture 6"/>
          <p:cNvPicPr>
            <a:picLocks noChangeAspect="1" noChangeArrowheads="1"/>
          </p:cNvPicPr>
          <p:nvPr/>
        </p:nvPicPr>
        <p:blipFill>
          <a:blip r:embed="rId4" cstate="print"/>
          <a:srcRect/>
          <a:stretch>
            <a:fillRect/>
          </a:stretch>
        </p:blipFill>
        <p:spPr bwMode="auto">
          <a:xfrm>
            <a:off x="4765675" y="5181600"/>
            <a:ext cx="1552575" cy="1552575"/>
          </a:xfrm>
          <a:prstGeom prst="rect">
            <a:avLst/>
          </a:prstGeom>
          <a:noFill/>
          <a:ln w="9525">
            <a:noFill/>
            <a:miter lim="800000"/>
            <a:headEnd/>
            <a:tailEnd/>
          </a:ln>
        </p:spPr>
      </p:pic>
      <p:pic>
        <p:nvPicPr>
          <p:cNvPr id="17" name="Picture 7"/>
          <p:cNvPicPr>
            <a:picLocks noChangeAspect="1" noChangeArrowheads="1"/>
          </p:cNvPicPr>
          <p:nvPr/>
        </p:nvPicPr>
        <p:blipFill>
          <a:blip r:embed="rId5" cstate="print"/>
          <a:srcRect/>
          <a:stretch>
            <a:fillRect/>
          </a:stretch>
        </p:blipFill>
        <p:spPr bwMode="auto">
          <a:xfrm>
            <a:off x="6705600" y="5181600"/>
            <a:ext cx="1552575" cy="1552575"/>
          </a:xfrm>
          <a:prstGeom prst="rect">
            <a:avLst/>
          </a:prstGeom>
          <a:noFill/>
          <a:ln w="9525">
            <a:noFill/>
            <a:miter lim="800000"/>
            <a:headEnd/>
            <a:tailEnd/>
          </a:ln>
        </p:spPr>
      </p:pic>
      <p:pic>
        <p:nvPicPr>
          <p:cNvPr id="50178" name="Picture 2"/>
          <p:cNvPicPr>
            <a:picLocks noChangeAspect="1" noChangeArrowheads="1"/>
          </p:cNvPicPr>
          <p:nvPr/>
        </p:nvPicPr>
        <p:blipFill>
          <a:blip r:embed="rId6" cstate="print"/>
          <a:srcRect/>
          <a:stretch>
            <a:fillRect/>
          </a:stretch>
        </p:blipFill>
        <p:spPr bwMode="auto">
          <a:xfrm>
            <a:off x="762000" y="228600"/>
            <a:ext cx="7620000" cy="4810125"/>
          </a:xfrm>
          <a:prstGeom prst="rect">
            <a:avLst/>
          </a:prstGeom>
          <a:noFill/>
          <a:ln w="6350">
            <a:solidFill>
              <a:schemeClr val="tx1"/>
            </a:solidFill>
            <a:miter lim="800000"/>
            <a:headEnd/>
            <a:tailEnd/>
          </a:ln>
        </p:spPr>
      </p:pic>
      <p:sp>
        <p:nvSpPr>
          <p:cNvPr id="12" name="TextBox 11"/>
          <p:cNvSpPr txBox="1"/>
          <p:nvPr/>
        </p:nvSpPr>
        <p:spPr>
          <a:xfrm>
            <a:off x="4648200" y="304800"/>
            <a:ext cx="3772186" cy="584775"/>
          </a:xfrm>
          <a:prstGeom prst="rect">
            <a:avLst/>
          </a:prstGeom>
          <a:noFill/>
        </p:spPr>
        <p:txBody>
          <a:bodyPr wrap="none" rtlCol="0">
            <a:spAutoFit/>
          </a:bodyPr>
          <a:lstStyle/>
          <a:p>
            <a:pPr fontAlgn="auto">
              <a:spcBef>
                <a:spcPts val="0"/>
              </a:spcBef>
              <a:spcAft>
                <a:spcPts val="0"/>
              </a:spcAf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Image-based lighting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8" name="TextovéPole 17"/>
          <p:cNvSpPr txBox="1"/>
          <p:nvPr/>
        </p:nvSpPr>
        <p:spPr>
          <a:xfrm>
            <a:off x="0" y="6488668"/>
            <a:ext cx="1719189" cy="369332"/>
          </a:xfrm>
          <a:prstGeom prst="rect">
            <a:avLst/>
          </a:prstGeom>
          <a:noFill/>
        </p:spPr>
        <p:txBody>
          <a:bodyPr wrap="none" rtlCol="0">
            <a:spAutoFit/>
          </a:bodyPr>
          <a:lstStyle/>
          <a:p>
            <a:pPr fontAlgn="auto">
              <a:spcBef>
                <a:spcPts val="0"/>
              </a:spcBef>
              <a:spcAft>
                <a:spcPts val="0"/>
              </a:spcAft>
            </a:pPr>
            <a:r>
              <a:rPr lang="en-US" dirty="0" smtClean="0">
                <a:solidFill>
                  <a:srgbClr val="FFFFFF"/>
                </a:solidFill>
                <a:latin typeface="Corbel"/>
              </a:rPr>
              <a:t>© Paul </a:t>
            </a:r>
            <a:r>
              <a:rPr lang="en-US" dirty="0" err="1" smtClean="0">
                <a:solidFill>
                  <a:srgbClr val="FFFFFF"/>
                </a:solidFill>
                <a:latin typeface="Corbel"/>
              </a:rPr>
              <a:t>Debevec</a:t>
            </a:r>
            <a:endParaRPr lang="en-US" dirty="0">
              <a:solidFill>
                <a:srgbClr val="FFFFFF"/>
              </a:solidFill>
              <a:latin typeface="Corbel"/>
            </a:endParaRPr>
          </a:p>
        </p:txBody>
      </p:sp>
    </p:spTree>
    <p:extLst>
      <p:ext uri="{BB962C8B-B14F-4D97-AF65-F5344CB8AC3E}">
        <p14:creationId xmlns="" xmlns:p14="http://schemas.microsoft.com/office/powerpoint/2010/main" val="364415613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51</a:t>
            </a:fld>
            <a:endParaRPr lang="en-US" dirty="0">
              <a:solidFill>
                <a:srgbClr val="FFFFFF"/>
              </a:solidFill>
            </a:endParaRPr>
          </a:p>
        </p:txBody>
      </p:sp>
      <p:sp>
        <p:nvSpPr>
          <p:cNvPr id="14" name="Rectangle 13"/>
          <p:cNvSpPr/>
          <p:nvPr/>
        </p:nvSpPr>
        <p:spPr bwMode="auto">
          <a:xfrm>
            <a:off x="6629400" y="5105400"/>
            <a:ext cx="1676400" cy="1676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pic>
        <p:nvPicPr>
          <p:cNvPr id="13" name="Picture 4"/>
          <p:cNvPicPr>
            <a:picLocks noChangeAspect="1" noChangeArrowheads="1"/>
          </p:cNvPicPr>
          <p:nvPr/>
        </p:nvPicPr>
        <p:blipFill>
          <a:blip r:embed="rId2" cstate="print"/>
          <a:srcRect/>
          <a:stretch>
            <a:fillRect/>
          </a:stretch>
        </p:blipFill>
        <p:spPr bwMode="auto">
          <a:xfrm>
            <a:off x="885825" y="5181600"/>
            <a:ext cx="1552575" cy="1552575"/>
          </a:xfrm>
          <a:prstGeom prst="rect">
            <a:avLst/>
          </a:prstGeom>
          <a:noFill/>
          <a:ln w="9525">
            <a:noFill/>
            <a:miter lim="800000"/>
            <a:headEnd/>
            <a:tailEnd/>
          </a:ln>
        </p:spPr>
      </p:pic>
      <p:pic>
        <p:nvPicPr>
          <p:cNvPr id="15" name="Picture 5"/>
          <p:cNvPicPr>
            <a:picLocks noChangeAspect="1" noChangeArrowheads="1"/>
          </p:cNvPicPr>
          <p:nvPr/>
        </p:nvPicPr>
        <p:blipFill>
          <a:blip r:embed="rId3" cstate="print"/>
          <a:srcRect/>
          <a:stretch>
            <a:fillRect/>
          </a:stretch>
        </p:blipFill>
        <p:spPr bwMode="auto">
          <a:xfrm>
            <a:off x="2825750" y="5181600"/>
            <a:ext cx="1552575" cy="1552575"/>
          </a:xfrm>
          <a:prstGeom prst="rect">
            <a:avLst/>
          </a:prstGeom>
          <a:noFill/>
          <a:ln w="9525">
            <a:noFill/>
            <a:miter lim="800000"/>
            <a:headEnd/>
            <a:tailEnd/>
          </a:ln>
        </p:spPr>
      </p:pic>
      <p:pic>
        <p:nvPicPr>
          <p:cNvPr id="16" name="Picture 6"/>
          <p:cNvPicPr>
            <a:picLocks noChangeAspect="1" noChangeArrowheads="1"/>
          </p:cNvPicPr>
          <p:nvPr/>
        </p:nvPicPr>
        <p:blipFill>
          <a:blip r:embed="rId4" cstate="print"/>
          <a:srcRect/>
          <a:stretch>
            <a:fillRect/>
          </a:stretch>
        </p:blipFill>
        <p:spPr bwMode="auto">
          <a:xfrm>
            <a:off x="4765675" y="5181600"/>
            <a:ext cx="1552575" cy="1552575"/>
          </a:xfrm>
          <a:prstGeom prst="rect">
            <a:avLst/>
          </a:prstGeom>
          <a:noFill/>
          <a:ln w="9525">
            <a:noFill/>
            <a:miter lim="800000"/>
            <a:headEnd/>
            <a:tailEnd/>
          </a:ln>
        </p:spPr>
      </p:pic>
      <p:pic>
        <p:nvPicPr>
          <p:cNvPr id="17" name="Picture 7"/>
          <p:cNvPicPr>
            <a:picLocks noChangeAspect="1" noChangeArrowheads="1"/>
          </p:cNvPicPr>
          <p:nvPr/>
        </p:nvPicPr>
        <p:blipFill>
          <a:blip r:embed="rId5" cstate="print"/>
          <a:srcRect/>
          <a:stretch>
            <a:fillRect/>
          </a:stretch>
        </p:blipFill>
        <p:spPr bwMode="auto">
          <a:xfrm>
            <a:off x="6705600" y="5181600"/>
            <a:ext cx="1552575" cy="1552575"/>
          </a:xfrm>
          <a:prstGeom prst="rect">
            <a:avLst/>
          </a:prstGeom>
          <a:noFill/>
          <a:ln w="9525">
            <a:noFill/>
            <a:miter lim="800000"/>
            <a:headEnd/>
            <a:tailEnd/>
          </a:ln>
        </p:spPr>
      </p:pic>
      <p:pic>
        <p:nvPicPr>
          <p:cNvPr id="51202" name="Picture 2"/>
          <p:cNvPicPr>
            <a:picLocks noChangeAspect="1" noChangeArrowheads="1"/>
          </p:cNvPicPr>
          <p:nvPr/>
        </p:nvPicPr>
        <p:blipFill>
          <a:blip r:embed="rId6" cstate="print"/>
          <a:srcRect/>
          <a:stretch>
            <a:fillRect/>
          </a:stretch>
        </p:blipFill>
        <p:spPr bwMode="auto">
          <a:xfrm>
            <a:off x="761999" y="228600"/>
            <a:ext cx="7604911" cy="4800600"/>
          </a:xfrm>
          <a:prstGeom prst="rect">
            <a:avLst/>
          </a:prstGeom>
          <a:noFill/>
          <a:ln w="6350">
            <a:solidFill>
              <a:schemeClr val="tx1"/>
            </a:solidFill>
            <a:miter lim="800000"/>
            <a:headEnd/>
            <a:tailEnd/>
          </a:ln>
        </p:spPr>
      </p:pic>
      <p:sp>
        <p:nvSpPr>
          <p:cNvPr id="12" name="TextBox 11"/>
          <p:cNvSpPr txBox="1"/>
          <p:nvPr/>
        </p:nvSpPr>
        <p:spPr>
          <a:xfrm>
            <a:off x="4648200" y="304800"/>
            <a:ext cx="3772186" cy="584775"/>
          </a:xfrm>
          <a:prstGeom prst="rect">
            <a:avLst/>
          </a:prstGeom>
          <a:noFill/>
        </p:spPr>
        <p:txBody>
          <a:bodyPr wrap="none" rtlCol="0">
            <a:spAutoFit/>
          </a:bodyPr>
          <a:lstStyle/>
          <a:p>
            <a:pPr fontAlgn="auto">
              <a:spcBef>
                <a:spcPts val="0"/>
              </a:spcBef>
              <a:spcAft>
                <a:spcPts val="0"/>
              </a:spcAf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Image-based lighting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8" name="TextovéPole 17"/>
          <p:cNvSpPr txBox="1"/>
          <p:nvPr/>
        </p:nvSpPr>
        <p:spPr>
          <a:xfrm>
            <a:off x="0" y="6488668"/>
            <a:ext cx="1719189" cy="369332"/>
          </a:xfrm>
          <a:prstGeom prst="rect">
            <a:avLst/>
          </a:prstGeom>
          <a:noFill/>
        </p:spPr>
        <p:txBody>
          <a:bodyPr wrap="none" rtlCol="0">
            <a:spAutoFit/>
          </a:bodyPr>
          <a:lstStyle/>
          <a:p>
            <a:pPr fontAlgn="auto">
              <a:spcBef>
                <a:spcPts val="0"/>
              </a:spcBef>
              <a:spcAft>
                <a:spcPts val="0"/>
              </a:spcAft>
            </a:pPr>
            <a:r>
              <a:rPr lang="en-US" dirty="0" smtClean="0">
                <a:solidFill>
                  <a:srgbClr val="FFFFFF"/>
                </a:solidFill>
                <a:latin typeface="Corbel"/>
              </a:rPr>
              <a:t>© Paul </a:t>
            </a:r>
            <a:r>
              <a:rPr lang="en-US" dirty="0" err="1" smtClean="0">
                <a:solidFill>
                  <a:srgbClr val="FFFFFF"/>
                </a:solidFill>
                <a:latin typeface="Corbel"/>
              </a:rPr>
              <a:t>Debevec</a:t>
            </a:r>
            <a:endParaRPr lang="en-US" dirty="0">
              <a:solidFill>
                <a:srgbClr val="FFFFFF"/>
              </a:solidFill>
              <a:latin typeface="Corbel"/>
            </a:endParaRPr>
          </a:p>
        </p:txBody>
      </p:sp>
    </p:spTree>
    <p:extLst>
      <p:ext uri="{BB962C8B-B14F-4D97-AF65-F5344CB8AC3E}">
        <p14:creationId xmlns="" xmlns:p14="http://schemas.microsoft.com/office/powerpoint/2010/main" val="362172173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devel\rotation\probes\rnl_cross.tif"/>
          <p:cNvPicPr>
            <a:picLocks noChangeAspect="1" noChangeArrowheads="1"/>
          </p:cNvPicPr>
          <p:nvPr/>
        </p:nvPicPr>
        <p:blipFill>
          <a:blip r:embed="rId2" cstate="print"/>
          <a:srcRect/>
          <a:stretch>
            <a:fillRect/>
          </a:stretch>
        </p:blipFill>
        <p:spPr bwMode="auto">
          <a:xfrm>
            <a:off x="7308000" y="1332000"/>
            <a:ext cx="1620000" cy="2160000"/>
          </a:xfrm>
          <a:prstGeom prst="rect">
            <a:avLst/>
          </a:prstGeom>
          <a:noFill/>
        </p:spPr>
      </p:pic>
      <p:sp>
        <p:nvSpPr>
          <p:cNvPr id="4" name="Title 3"/>
          <p:cNvSpPr>
            <a:spLocks noGrp="1"/>
          </p:cNvSpPr>
          <p:nvPr>
            <p:ph type="title"/>
          </p:nvPr>
        </p:nvSpPr>
        <p:spPr/>
        <p:txBody>
          <a:bodyPr/>
          <a:lstStyle/>
          <a:p>
            <a:r>
              <a:rPr lang="en-US" dirty="0" smtClean="0"/>
              <a:t>Mapping</a:t>
            </a: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612000" y="1332000"/>
            <a:ext cx="2160000" cy="2160000"/>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612000" y="4032000"/>
            <a:ext cx="2160000" cy="2160000"/>
          </a:xfrm>
          <a:prstGeom prst="rect">
            <a:avLst/>
          </a:prstGeom>
          <a:noFill/>
          <a:ln w="9525">
            <a:noFill/>
            <a:miter lim="800000"/>
            <a:headEnd/>
            <a:tailEnd/>
          </a:ln>
        </p:spPr>
      </p:pic>
      <p:sp>
        <p:nvSpPr>
          <p:cNvPr id="8" name="TextBox 7"/>
          <p:cNvSpPr txBox="1"/>
          <p:nvPr/>
        </p:nvSpPr>
        <p:spPr>
          <a:xfrm rot="16200000">
            <a:off x="-729734" y="2253734"/>
            <a:ext cx="2133600" cy="369332"/>
          </a:xfrm>
          <a:prstGeom prst="rect">
            <a:avLst/>
          </a:prstGeom>
          <a:noFill/>
        </p:spPr>
        <p:txBody>
          <a:bodyPr wrap="square" rtlCol="0">
            <a:spAutoFit/>
          </a:bodyPr>
          <a:lstStyle/>
          <a:p>
            <a:pPr algn="ctr" fontAlgn="auto">
              <a:spcBef>
                <a:spcPts val="0"/>
              </a:spcBef>
              <a:spcAft>
                <a:spcPts val="0"/>
              </a:spcAft>
            </a:pP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Eucaliptus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  grove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9" name="TextBox 8"/>
          <p:cNvSpPr txBox="1"/>
          <p:nvPr/>
        </p:nvSpPr>
        <p:spPr>
          <a:xfrm rot="16200000">
            <a:off x="-509480" y="4912388"/>
            <a:ext cx="1693092" cy="369332"/>
          </a:xfrm>
          <a:prstGeom prst="rect">
            <a:avLst/>
          </a:prstGeom>
          <a:noFill/>
        </p:spPr>
        <p:txBody>
          <a:bodyPr wrap="none" rtlCol="0">
            <a:spAutoFit/>
          </a:bodyPr>
          <a:lstStyle/>
          <a:p>
            <a:pPr algn="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Grace cathedral</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pic>
        <p:nvPicPr>
          <p:cNvPr id="1026" name="Picture 2" descr="C:\devel\rotation\probes\grace-ll.exr.jpg"/>
          <p:cNvPicPr>
            <a:picLocks noChangeAspect="1" noChangeArrowheads="1"/>
          </p:cNvPicPr>
          <p:nvPr/>
        </p:nvPicPr>
        <p:blipFill>
          <a:blip r:embed="rId5" cstate="print"/>
          <a:srcRect/>
          <a:stretch>
            <a:fillRect/>
          </a:stretch>
        </p:blipFill>
        <p:spPr bwMode="auto">
          <a:xfrm>
            <a:off x="2880000" y="4032000"/>
            <a:ext cx="4319998" cy="2160000"/>
          </a:xfrm>
          <a:prstGeom prst="rect">
            <a:avLst/>
          </a:prstGeom>
          <a:noFill/>
        </p:spPr>
      </p:pic>
      <p:pic>
        <p:nvPicPr>
          <p:cNvPr id="1030" name="Picture 6" descr="C:\devel\rotation\probes\rnl-ll.exr.jpg"/>
          <p:cNvPicPr>
            <a:picLocks noChangeAspect="1" noChangeArrowheads="1"/>
          </p:cNvPicPr>
          <p:nvPr/>
        </p:nvPicPr>
        <p:blipFill>
          <a:blip r:embed="rId6" cstate="print"/>
          <a:srcRect/>
          <a:stretch>
            <a:fillRect/>
          </a:stretch>
        </p:blipFill>
        <p:spPr bwMode="auto">
          <a:xfrm>
            <a:off x="2880000" y="1332000"/>
            <a:ext cx="4320000" cy="2160000"/>
          </a:xfrm>
          <a:prstGeom prst="rect">
            <a:avLst/>
          </a:prstGeom>
          <a:noFill/>
        </p:spPr>
      </p:pic>
      <p:pic>
        <p:nvPicPr>
          <p:cNvPr id="1032" name="Picture 8" descr="C:\devel\rotation\probes\grace_cross.tif"/>
          <p:cNvPicPr>
            <a:picLocks noChangeAspect="1" noChangeArrowheads="1"/>
          </p:cNvPicPr>
          <p:nvPr/>
        </p:nvPicPr>
        <p:blipFill>
          <a:blip r:embed="rId7" cstate="print"/>
          <a:srcRect/>
          <a:stretch>
            <a:fillRect/>
          </a:stretch>
        </p:blipFill>
        <p:spPr bwMode="auto">
          <a:xfrm>
            <a:off x="7308000" y="4032000"/>
            <a:ext cx="1620000" cy="2160000"/>
          </a:xfrm>
          <a:prstGeom prst="rect">
            <a:avLst/>
          </a:prstGeom>
          <a:noFill/>
        </p:spPr>
      </p:pic>
      <p:sp>
        <p:nvSpPr>
          <p:cNvPr id="11" name="TextBox 10"/>
          <p:cNvSpPr txBox="1"/>
          <p:nvPr/>
        </p:nvSpPr>
        <p:spPr>
          <a:xfrm>
            <a:off x="592336" y="6412468"/>
            <a:ext cx="2052293" cy="369332"/>
          </a:xfrm>
          <a:prstGeom prst="rect">
            <a:avLst/>
          </a:prstGeom>
          <a:noFill/>
        </p:spPr>
        <p:txBody>
          <a:bodyPr wrap="none" rtlCol="0">
            <a:spAutoFit/>
          </a:bodyPr>
          <a:lstStyle/>
          <a:p>
            <a:pPr algn="r" fontAlgn="auto">
              <a:spcBef>
                <a:spcPts val="0"/>
              </a:spcBef>
              <a:spcAft>
                <a:spcPts val="0"/>
              </a:spcAft>
            </a:pP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Debevec’s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 spherical</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2" name="TextBox 11"/>
          <p:cNvSpPr txBox="1"/>
          <p:nvPr/>
        </p:nvSpPr>
        <p:spPr>
          <a:xfrm>
            <a:off x="2756848" y="6412468"/>
            <a:ext cx="4490332" cy="369332"/>
          </a:xfrm>
          <a:prstGeom prst="rect">
            <a:avLst/>
          </a:prstGeom>
          <a:noFill/>
        </p:spPr>
        <p:txBody>
          <a:bodyPr wrap="none" rtlCol="0">
            <a:spAutoFit/>
          </a:bodyPr>
          <a:lstStyle/>
          <a:p>
            <a:pPr algn="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“Latitude – longitude” (spherical coordinates)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3" name="TextBox 12"/>
          <p:cNvSpPr txBox="1"/>
          <p:nvPr/>
        </p:nvSpPr>
        <p:spPr>
          <a:xfrm>
            <a:off x="7506624" y="6400800"/>
            <a:ext cx="1152880" cy="369332"/>
          </a:xfrm>
          <a:prstGeom prst="rect">
            <a:avLst/>
          </a:prstGeom>
          <a:noFill/>
        </p:spPr>
        <p:txBody>
          <a:bodyPr wrap="none" rtlCol="0">
            <a:spAutoFit/>
          </a:bodyPr>
          <a:lstStyle/>
          <a:p>
            <a:pPr algn="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Cube map</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4" name="Zástupný symbol pro číslo snímku 13"/>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52</a:t>
            </a:fld>
            <a:endParaRPr lang="en-US" dirty="0">
              <a:solidFill>
                <a:srgbClr val="FFFFFF"/>
              </a:solidFill>
            </a:endParaRPr>
          </a:p>
        </p:txBody>
      </p:sp>
    </p:spTree>
    <p:extLst>
      <p:ext uri="{BB962C8B-B14F-4D97-AF65-F5344CB8AC3E}">
        <p14:creationId xmlns="" xmlns:p14="http://schemas.microsoft.com/office/powerpoint/2010/main" val="15515594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devel\rotation\probes\uffizi_cross.tif"/>
          <p:cNvPicPr>
            <a:picLocks noChangeAspect="1" noChangeArrowheads="1"/>
          </p:cNvPicPr>
          <p:nvPr/>
        </p:nvPicPr>
        <p:blipFill>
          <a:blip r:embed="rId2" cstate="print"/>
          <a:srcRect/>
          <a:stretch>
            <a:fillRect/>
          </a:stretch>
        </p:blipFill>
        <p:spPr bwMode="auto">
          <a:xfrm>
            <a:off x="7308000" y="1332000"/>
            <a:ext cx="1620000" cy="2160000"/>
          </a:xfrm>
          <a:prstGeom prst="rect">
            <a:avLst/>
          </a:prstGeom>
          <a:noFill/>
        </p:spPr>
      </p:pic>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53</a:t>
            </a:fld>
            <a:endParaRPr lang="en-US" dirty="0">
              <a:solidFill>
                <a:srgbClr val="FFFFFF"/>
              </a:solidFill>
            </a:endParaRPr>
          </a:p>
        </p:txBody>
      </p:sp>
      <p:sp>
        <p:nvSpPr>
          <p:cNvPr id="4" name="Title 3"/>
          <p:cNvSpPr>
            <a:spLocks noGrp="1"/>
          </p:cNvSpPr>
          <p:nvPr>
            <p:ph type="title"/>
          </p:nvPr>
        </p:nvSpPr>
        <p:spPr/>
        <p:txBody>
          <a:bodyPr/>
          <a:lstStyle/>
          <a:p>
            <a:r>
              <a:rPr lang="en-US" dirty="0" smtClean="0"/>
              <a:t>Mapping</a:t>
            </a:r>
            <a:endParaRPr lang="en-US" dirty="0"/>
          </a:p>
        </p:txBody>
      </p:sp>
      <p:sp>
        <p:nvSpPr>
          <p:cNvPr id="10" name="TextBox 9"/>
          <p:cNvSpPr txBox="1"/>
          <p:nvPr/>
        </p:nvSpPr>
        <p:spPr>
          <a:xfrm rot="16200000">
            <a:off x="-379637" y="2284637"/>
            <a:ext cx="1433406" cy="369332"/>
          </a:xfrm>
          <a:prstGeom prst="rect">
            <a:avLst/>
          </a:prstGeom>
          <a:noFill/>
        </p:spPr>
        <p:txBody>
          <a:bodyPr wrap="none" rtlCol="0">
            <a:spAutoFit/>
          </a:bodyPr>
          <a:lstStyle/>
          <a:p>
            <a:pPr algn="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Uffizi  gallery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4" name="TextBox 13"/>
          <p:cNvSpPr txBox="1"/>
          <p:nvPr/>
        </p:nvSpPr>
        <p:spPr>
          <a:xfrm rot="16200000">
            <a:off x="-725371" y="4992572"/>
            <a:ext cx="2124877" cy="369332"/>
          </a:xfrm>
          <a:prstGeom prst="rect">
            <a:avLst/>
          </a:prstGeom>
          <a:noFill/>
        </p:spPr>
        <p:txBody>
          <a:bodyPr wrap="none" rtlCol="0">
            <a:spAutoFit/>
          </a:bodyPr>
          <a:lstStyle/>
          <a:p>
            <a:pPr algn="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St. Peter’s Cathedral</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pic>
        <p:nvPicPr>
          <p:cNvPr id="1034" name="Picture 10" descr="C:\devel\rotation\probes\stpeters_cross.tif"/>
          <p:cNvPicPr>
            <a:picLocks noChangeAspect="1" noChangeArrowheads="1"/>
          </p:cNvPicPr>
          <p:nvPr/>
        </p:nvPicPr>
        <p:blipFill>
          <a:blip r:embed="rId3" cstate="print"/>
          <a:srcRect/>
          <a:stretch>
            <a:fillRect/>
          </a:stretch>
        </p:blipFill>
        <p:spPr bwMode="auto">
          <a:xfrm>
            <a:off x="7308000" y="4032000"/>
            <a:ext cx="1619999" cy="2160000"/>
          </a:xfrm>
          <a:prstGeom prst="rect">
            <a:avLst/>
          </a:prstGeom>
          <a:noFill/>
        </p:spPr>
      </p:pic>
      <p:pic>
        <p:nvPicPr>
          <p:cNvPr id="20" name="Picture 4" descr="C:\devel\rotation\probes\stpeters.exr.jpg"/>
          <p:cNvPicPr>
            <a:picLocks noChangeAspect="1" noChangeArrowheads="1"/>
          </p:cNvPicPr>
          <p:nvPr/>
        </p:nvPicPr>
        <p:blipFill>
          <a:blip r:embed="rId4" cstate="print"/>
          <a:srcRect/>
          <a:stretch>
            <a:fillRect/>
          </a:stretch>
        </p:blipFill>
        <p:spPr bwMode="auto">
          <a:xfrm>
            <a:off x="612000" y="4032000"/>
            <a:ext cx="2160000" cy="2160000"/>
          </a:xfrm>
          <a:prstGeom prst="rect">
            <a:avLst/>
          </a:prstGeom>
          <a:noFill/>
        </p:spPr>
      </p:pic>
      <p:pic>
        <p:nvPicPr>
          <p:cNvPr id="21" name="Picture 20"/>
          <p:cNvPicPr>
            <a:picLocks noChangeAspect="1" noChangeArrowheads="1"/>
          </p:cNvPicPr>
          <p:nvPr/>
        </p:nvPicPr>
        <p:blipFill>
          <a:blip r:embed="rId5" cstate="print"/>
          <a:srcRect/>
          <a:stretch>
            <a:fillRect/>
          </a:stretch>
        </p:blipFill>
        <p:spPr bwMode="auto">
          <a:xfrm>
            <a:off x="612000" y="1332000"/>
            <a:ext cx="2160000" cy="2160000"/>
          </a:xfrm>
          <a:prstGeom prst="rect">
            <a:avLst/>
          </a:prstGeom>
          <a:noFill/>
          <a:ln w="9525">
            <a:noFill/>
            <a:miter lim="800000"/>
            <a:headEnd/>
            <a:tailEnd/>
          </a:ln>
        </p:spPr>
      </p:pic>
      <p:pic>
        <p:nvPicPr>
          <p:cNvPr id="22" name="Picture 3" descr="C:\devel\rotation\probes\stpeters-ll.exr.jpg"/>
          <p:cNvPicPr>
            <a:picLocks noChangeAspect="1" noChangeArrowheads="1"/>
          </p:cNvPicPr>
          <p:nvPr/>
        </p:nvPicPr>
        <p:blipFill>
          <a:blip r:embed="rId6" cstate="print"/>
          <a:srcRect/>
          <a:stretch>
            <a:fillRect/>
          </a:stretch>
        </p:blipFill>
        <p:spPr bwMode="auto">
          <a:xfrm>
            <a:off x="2880000" y="4032000"/>
            <a:ext cx="4320000" cy="2160000"/>
          </a:xfrm>
          <a:prstGeom prst="rect">
            <a:avLst/>
          </a:prstGeom>
          <a:noFill/>
        </p:spPr>
      </p:pic>
      <p:pic>
        <p:nvPicPr>
          <p:cNvPr id="23" name="Picture 5" descr="C:\devel\rotation\probes\uffizi-ll.exr.jpg"/>
          <p:cNvPicPr>
            <a:picLocks noChangeAspect="1" noChangeArrowheads="1"/>
          </p:cNvPicPr>
          <p:nvPr/>
        </p:nvPicPr>
        <p:blipFill>
          <a:blip r:embed="rId7" cstate="print"/>
          <a:srcRect/>
          <a:stretch>
            <a:fillRect/>
          </a:stretch>
        </p:blipFill>
        <p:spPr bwMode="auto">
          <a:xfrm>
            <a:off x="2880000" y="1332000"/>
            <a:ext cx="4320000" cy="2160000"/>
          </a:xfrm>
          <a:prstGeom prst="rect">
            <a:avLst/>
          </a:prstGeom>
          <a:noFill/>
        </p:spPr>
      </p:pic>
      <p:sp>
        <p:nvSpPr>
          <p:cNvPr id="12" name="TextBox 11"/>
          <p:cNvSpPr txBox="1"/>
          <p:nvPr/>
        </p:nvSpPr>
        <p:spPr>
          <a:xfrm>
            <a:off x="592336" y="6412468"/>
            <a:ext cx="2052293" cy="369332"/>
          </a:xfrm>
          <a:prstGeom prst="rect">
            <a:avLst/>
          </a:prstGeom>
          <a:noFill/>
        </p:spPr>
        <p:txBody>
          <a:bodyPr wrap="none" rtlCol="0">
            <a:spAutoFit/>
          </a:bodyPr>
          <a:lstStyle/>
          <a:p>
            <a:pPr algn="r" fontAlgn="auto">
              <a:spcBef>
                <a:spcPts val="0"/>
              </a:spcBef>
              <a:spcAft>
                <a:spcPts val="0"/>
              </a:spcAft>
            </a:pP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Debevec’s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 spherical</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3" name="TextBox 12"/>
          <p:cNvSpPr txBox="1"/>
          <p:nvPr/>
        </p:nvSpPr>
        <p:spPr>
          <a:xfrm>
            <a:off x="2756848" y="6412468"/>
            <a:ext cx="4490332" cy="369332"/>
          </a:xfrm>
          <a:prstGeom prst="rect">
            <a:avLst/>
          </a:prstGeom>
          <a:noFill/>
        </p:spPr>
        <p:txBody>
          <a:bodyPr wrap="none" rtlCol="0">
            <a:spAutoFit/>
          </a:bodyPr>
          <a:lstStyle/>
          <a:p>
            <a:pPr algn="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“Latitude – longitude” (spherical coordinates)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5" name="TextBox 14"/>
          <p:cNvSpPr txBox="1"/>
          <p:nvPr/>
        </p:nvSpPr>
        <p:spPr>
          <a:xfrm>
            <a:off x="7506624" y="6400800"/>
            <a:ext cx="1152880" cy="369332"/>
          </a:xfrm>
          <a:prstGeom prst="rect">
            <a:avLst/>
          </a:prstGeom>
          <a:noFill/>
        </p:spPr>
        <p:txBody>
          <a:bodyPr wrap="none" rtlCol="0">
            <a:spAutoFit/>
          </a:bodyPr>
          <a:lstStyle/>
          <a:p>
            <a:pPr algn="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Cube map</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Tree>
    <p:extLst>
      <p:ext uri="{BB962C8B-B14F-4D97-AF65-F5344CB8AC3E}">
        <p14:creationId xmlns="" xmlns:p14="http://schemas.microsoft.com/office/powerpoint/2010/main" val="33464072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Mapping from direction in Cartesian coordinates to image UV. </a:t>
            </a:r>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54</a:t>
            </a:fld>
            <a:endParaRPr lang="en-US" dirty="0">
              <a:solidFill>
                <a:srgbClr val="FFFFFF"/>
              </a:solidFill>
            </a:endParaRPr>
          </a:p>
        </p:txBody>
      </p:sp>
      <p:sp>
        <p:nvSpPr>
          <p:cNvPr id="4" name="Title 3"/>
          <p:cNvSpPr>
            <a:spLocks noGrp="1"/>
          </p:cNvSpPr>
          <p:nvPr>
            <p:ph type="title"/>
          </p:nvPr>
        </p:nvSpPr>
        <p:spPr/>
        <p:txBody>
          <a:bodyPr/>
          <a:lstStyle/>
          <a:p>
            <a:r>
              <a:rPr lang="en-US" dirty="0" smtClean="0"/>
              <a:t>Mapping</a:t>
            </a:r>
            <a:endParaRPr lang="en-US" dirty="0"/>
          </a:p>
        </p:txBody>
      </p:sp>
      <p:pic>
        <p:nvPicPr>
          <p:cNvPr id="5" name="Picture 4" descr="C:\devel\rotation\probes\stpeters.exr.jpg"/>
          <p:cNvPicPr>
            <a:picLocks noChangeAspect="1" noChangeArrowheads="1"/>
          </p:cNvPicPr>
          <p:nvPr/>
        </p:nvPicPr>
        <p:blipFill>
          <a:blip r:embed="rId2" cstate="print"/>
          <a:srcRect/>
          <a:stretch>
            <a:fillRect/>
          </a:stretch>
        </p:blipFill>
        <p:spPr bwMode="auto">
          <a:xfrm>
            <a:off x="6400800" y="1676400"/>
            <a:ext cx="2230200" cy="2230200"/>
          </a:xfrm>
          <a:prstGeom prst="rect">
            <a:avLst/>
          </a:prstGeom>
          <a:noFill/>
        </p:spPr>
      </p:pic>
      <p:sp>
        <p:nvSpPr>
          <p:cNvPr id="7" name="Rectangle 6"/>
          <p:cNvSpPr/>
          <p:nvPr/>
        </p:nvSpPr>
        <p:spPr>
          <a:xfrm>
            <a:off x="914400" y="2286000"/>
            <a:ext cx="4572000" cy="1200329"/>
          </a:xfrm>
          <a:prstGeom prst="rect">
            <a:avLst/>
          </a:prstGeom>
          <a:ln>
            <a:solidFill>
              <a:schemeClr val="bg2">
                <a:lumMod val="60000"/>
                <a:lumOff val="40000"/>
              </a:schemeClr>
            </a:solidFill>
          </a:ln>
        </p:spPr>
        <p:txBody>
          <a:bodyPr>
            <a:spAutoFit/>
          </a:bodyPr>
          <a:lstStyle/>
          <a:p>
            <a:pPr fontAlgn="auto">
              <a:spcBef>
                <a:spcPts val="0"/>
              </a:spcBef>
              <a:spcAft>
                <a:spcPts val="0"/>
              </a:spcAft>
            </a:pPr>
            <a:r>
              <a:rPr lang="en-US" dirty="0" smtClean="0">
                <a:solidFill>
                  <a:srgbClr val="FFFFFF"/>
                </a:solidFill>
                <a:latin typeface="Corbel"/>
              </a:rPr>
              <a:t>float d = </a:t>
            </a:r>
            <a:r>
              <a:rPr lang="en-US" dirty="0" err="1" smtClean="0">
                <a:solidFill>
                  <a:srgbClr val="FFFFFF"/>
                </a:solidFill>
                <a:latin typeface="Corbel"/>
              </a:rPr>
              <a:t>sqrt</a:t>
            </a:r>
            <a:r>
              <a:rPr lang="en-US" dirty="0" smtClean="0">
                <a:solidFill>
                  <a:srgbClr val="FFFFFF"/>
                </a:solidFill>
                <a:latin typeface="Corbel"/>
              </a:rPr>
              <a:t>(</a:t>
            </a:r>
            <a:r>
              <a:rPr lang="en-US" dirty="0" err="1" smtClean="0">
                <a:solidFill>
                  <a:srgbClr val="FFFFFF"/>
                </a:solidFill>
                <a:latin typeface="Corbel"/>
              </a:rPr>
              <a:t>dir.x</a:t>
            </a:r>
            <a:r>
              <a:rPr lang="en-US" dirty="0" smtClean="0">
                <a:solidFill>
                  <a:srgbClr val="FFFFFF"/>
                </a:solidFill>
                <a:latin typeface="Corbel"/>
              </a:rPr>
              <a:t>*</a:t>
            </a:r>
            <a:r>
              <a:rPr lang="en-US" dirty="0" err="1" smtClean="0">
                <a:solidFill>
                  <a:srgbClr val="FFFFFF"/>
                </a:solidFill>
                <a:latin typeface="Corbel"/>
              </a:rPr>
              <a:t>dir.x</a:t>
            </a:r>
            <a:r>
              <a:rPr lang="en-US" dirty="0" smtClean="0">
                <a:solidFill>
                  <a:srgbClr val="FFFFFF"/>
                </a:solidFill>
                <a:latin typeface="Corbel"/>
              </a:rPr>
              <a:t> + </a:t>
            </a:r>
            <a:r>
              <a:rPr lang="en-US" dirty="0" err="1" smtClean="0">
                <a:solidFill>
                  <a:srgbClr val="FFFFFF"/>
                </a:solidFill>
                <a:latin typeface="Corbel"/>
              </a:rPr>
              <a:t>dir.y</a:t>
            </a:r>
            <a:r>
              <a:rPr lang="en-US" dirty="0" smtClean="0">
                <a:solidFill>
                  <a:srgbClr val="FFFFFF"/>
                </a:solidFill>
                <a:latin typeface="Corbel"/>
              </a:rPr>
              <a:t>*</a:t>
            </a:r>
            <a:r>
              <a:rPr lang="en-US" dirty="0" err="1" smtClean="0">
                <a:solidFill>
                  <a:srgbClr val="FFFFFF"/>
                </a:solidFill>
                <a:latin typeface="Corbel"/>
              </a:rPr>
              <a:t>dir.y</a:t>
            </a:r>
            <a:r>
              <a:rPr lang="en-US" dirty="0" smtClean="0">
                <a:solidFill>
                  <a:srgbClr val="FFFFFF"/>
                </a:solidFill>
                <a:latin typeface="Corbel"/>
              </a:rPr>
              <a:t>);</a:t>
            </a:r>
            <a:br>
              <a:rPr lang="en-US" dirty="0" smtClean="0">
                <a:solidFill>
                  <a:srgbClr val="FFFFFF"/>
                </a:solidFill>
                <a:latin typeface="Corbel"/>
              </a:rPr>
            </a:br>
            <a:r>
              <a:rPr lang="en-US" dirty="0" smtClean="0">
                <a:solidFill>
                  <a:srgbClr val="FFFFFF"/>
                </a:solidFill>
                <a:latin typeface="Corbel"/>
              </a:rPr>
              <a:t>float r = d&gt;0 ? 0.159154943*</a:t>
            </a:r>
            <a:r>
              <a:rPr lang="en-US" dirty="0" err="1" smtClean="0">
                <a:solidFill>
                  <a:srgbClr val="FFFFFF"/>
                </a:solidFill>
                <a:latin typeface="Corbel"/>
              </a:rPr>
              <a:t>acos</a:t>
            </a:r>
            <a:r>
              <a:rPr lang="en-US" dirty="0" smtClean="0">
                <a:solidFill>
                  <a:srgbClr val="FFFFFF"/>
                </a:solidFill>
                <a:latin typeface="Corbel"/>
              </a:rPr>
              <a:t>(</a:t>
            </a:r>
            <a:r>
              <a:rPr lang="en-US" dirty="0" err="1" smtClean="0">
                <a:solidFill>
                  <a:srgbClr val="FFFFFF"/>
                </a:solidFill>
                <a:latin typeface="Corbel"/>
              </a:rPr>
              <a:t>dir.z</a:t>
            </a:r>
            <a:r>
              <a:rPr lang="en-US" dirty="0" smtClean="0">
                <a:solidFill>
                  <a:srgbClr val="FFFFFF"/>
                </a:solidFill>
                <a:latin typeface="Corbel"/>
              </a:rPr>
              <a:t>)/d : 0.0;</a:t>
            </a:r>
            <a:br>
              <a:rPr lang="en-US" dirty="0" smtClean="0">
                <a:solidFill>
                  <a:srgbClr val="FFFFFF"/>
                </a:solidFill>
                <a:latin typeface="Corbel"/>
              </a:rPr>
            </a:br>
            <a:r>
              <a:rPr lang="en-US" dirty="0" smtClean="0">
                <a:solidFill>
                  <a:srgbClr val="FFFFFF"/>
                </a:solidFill>
                <a:latin typeface="Corbel"/>
              </a:rPr>
              <a:t>u = 0.5 + </a:t>
            </a:r>
            <a:r>
              <a:rPr lang="en-US" dirty="0" err="1" smtClean="0">
                <a:solidFill>
                  <a:srgbClr val="FFFFFF"/>
                </a:solidFill>
                <a:latin typeface="Corbel"/>
              </a:rPr>
              <a:t>dir.x</a:t>
            </a:r>
            <a:r>
              <a:rPr lang="en-US" dirty="0" smtClean="0">
                <a:solidFill>
                  <a:srgbClr val="FFFFFF"/>
                </a:solidFill>
                <a:latin typeface="Corbel"/>
              </a:rPr>
              <a:t> * r;</a:t>
            </a:r>
            <a:br>
              <a:rPr lang="en-US" dirty="0" smtClean="0">
                <a:solidFill>
                  <a:srgbClr val="FFFFFF"/>
                </a:solidFill>
                <a:latin typeface="Corbel"/>
              </a:rPr>
            </a:br>
            <a:r>
              <a:rPr lang="en-US" dirty="0" smtClean="0">
                <a:solidFill>
                  <a:srgbClr val="FFFFFF"/>
                </a:solidFill>
                <a:latin typeface="Corbel"/>
              </a:rPr>
              <a:t>v = 0.5 + </a:t>
            </a:r>
            <a:r>
              <a:rPr lang="en-US" dirty="0" err="1" smtClean="0">
                <a:solidFill>
                  <a:srgbClr val="FFFFFF"/>
                </a:solidFill>
                <a:latin typeface="Corbel"/>
              </a:rPr>
              <a:t>dir.y</a:t>
            </a:r>
            <a:r>
              <a:rPr lang="en-US" dirty="0" smtClean="0">
                <a:solidFill>
                  <a:srgbClr val="FFFFFF"/>
                </a:solidFill>
                <a:latin typeface="Corbel"/>
              </a:rPr>
              <a:t> * r;</a:t>
            </a:r>
            <a:endParaRPr lang="en-US" dirty="0">
              <a:solidFill>
                <a:srgbClr val="FFFFFF"/>
              </a:solidFill>
              <a:latin typeface="Corbel"/>
            </a:endParaRPr>
          </a:p>
        </p:txBody>
      </p:sp>
      <p:sp>
        <p:nvSpPr>
          <p:cNvPr id="9" name="TextBox 8"/>
          <p:cNvSpPr txBox="1"/>
          <p:nvPr/>
        </p:nvSpPr>
        <p:spPr>
          <a:xfrm>
            <a:off x="152400" y="3718679"/>
            <a:ext cx="8839200" cy="3046988"/>
          </a:xfrm>
          <a:prstGeom prst="rect">
            <a:avLst/>
          </a:prstGeom>
          <a:noFill/>
        </p:spPr>
        <p:txBody>
          <a:bodyPr wrap="square" rtlCol="0">
            <a:spAutoFit/>
          </a:bodyPr>
          <a:lstStyle/>
          <a:p>
            <a:pPr algn="just" fontAlgn="auto">
              <a:spcBef>
                <a:spcPts val="0"/>
              </a:spcBef>
              <a:spcAft>
                <a:spcPts val="0"/>
              </a:spcAft>
            </a:pPr>
            <a:r>
              <a:rPr lang="en-US" sz="1600" dirty="0" smtClean="0">
                <a:solidFill>
                  <a:srgbClr val="FFFFFF"/>
                </a:solidFill>
                <a:latin typeface="Corbel"/>
              </a:rPr>
              <a:t>Quote from “http://ict.debevec.org/~debevec/Probes/”</a:t>
            </a:r>
          </a:p>
          <a:p>
            <a:pPr algn="just" fontAlgn="auto">
              <a:spcBef>
                <a:spcPts val="0"/>
              </a:spcBef>
              <a:spcAft>
                <a:spcPts val="0"/>
              </a:spcAft>
            </a:pPr>
            <a:r>
              <a:rPr lang="en-US" sz="1600" i="1" dirty="0" smtClean="0">
                <a:solidFill>
                  <a:srgbClr val="FFFFFF"/>
                </a:solidFill>
                <a:latin typeface="Corbel"/>
              </a:rPr>
              <a:t>The following light probe images were created by taking two pictures of a mirrored ball at ninety degrees of separation and assembling the two radiance maps into this registered dataset. The coordinate mapping of these images is such that the center of the image is straight forward, the circumference of the image is straight backwards, and the horizontal line through the center linearly maps </a:t>
            </a:r>
            <a:r>
              <a:rPr lang="en-US" sz="1600" i="1" dirty="0" err="1" smtClean="0">
                <a:solidFill>
                  <a:srgbClr val="FFFFFF"/>
                </a:solidFill>
                <a:latin typeface="Corbel"/>
              </a:rPr>
              <a:t>azimuthal</a:t>
            </a:r>
            <a:r>
              <a:rPr lang="en-US" sz="1600" i="1" dirty="0" smtClean="0">
                <a:solidFill>
                  <a:srgbClr val="FFFFFF"/>
                </a:solidFill>
                <a:latin typeface="Corbel"/>
              </a:rPr>
              <a:t> angle to pixel coordinate.</a:t>
            </a:r>
          </a:p>
          <a:p>
            <a:pPr algn="just" fontAlgn="auto">
              <a:spcBef>
                <a:spcPts val="0"/>
              </a:spcBef>
              <a:spcAft>
                <a:spcPts val="0"/>
              </a:spcAft>
            </a:pPr>
            <a:r>
              <a:rPr lang="en-US" sz="1600" i="1" dirty="0" smtClean="0">
                <a:solidFill>
                  <a:srgbClr val="FFFFFF"/>
                </a:solidFill>
                <a:latin typeface="Corbel"/>
              </a:rPr>
              <a:t>Thus, if we consider the images to be normalized to have coordinates </a:t>
            </a:r>
            <a:r>
              <a:rPr lang="en-US" sz="1600" b="1" i="1" dirty="0" smtClean="0">
                <a:solidFill>
                  <a:srgbClr val="FFFFFF"/>
                </a:solidFill>
                <a:latin typeface="Corbel"/>
              </a:rPr>
              <a:t>u=[-1,1]</a:t>
            </a:r>
            <a:r>
              <a:rPr lang="en-US" sz="1600" i="1" dirty="0" smtClean="0">
                <a:solidFill>
                  <a:srgbClr val="FFFFFF"/>
                </a:solidFill>
                <a:latin typeface="Corbel"/>
              </a:rPr>
              <a:t>, </a:t>
            </a:r>
            <a:r>
              <a:rPr lang="en-US" sz="1600" b="1" i="1" dirty="0" smtClean="0">
                <a:solidFill>
                  <a:srgbClr val="FFFFFF"/>
                </a:solidFill>
                <a:latin typeface="Corbel"/>
              </a:rPr>
              <a:t>v=[-1,1]</a:t>
            </a:r>
            <a:r>
              <a:rPr lang="en-US" sz="1600" i="1" dirty="0" smtClean="0">
                <a:solidFill>
                  <a:srgbClr val="FFFFFF"/>
                </a:solidFill>
                <a:latin typeface="Corbel"/>
              </a:rPr>
              <a:t>, we have </a:t>
            </a:r>
            <a:r>
              <a:rPr lang="en-US" sz="1600" b="1" i="1" dirty="0" smtClean="0">
                <a:solidFill>
                  <a:srgbClr val="FFFFFF"/>
                </a:solidFill>
                <a:latin typeface="Corbel"/>
              </a:rPr>
              <a:t>theta=atan2(</a:t>
            </a:r>
            <a:r>
              <a:rPr lang="en-US" sz="1600" b="1" i="1" dirty="0" err="1" smtClean="0">
                <a:solidFill>
                  <a:srgbClr val="FFFFFF"/>
                </a:solidFill>
                <a:latin typeface="Corbel"/>
              </a:rPr>
              <a:t>v,u</a:t>
            </a:r>
            <a:r>
              <a:rPr lang="en-US" sz="1600" b="1" i="1" dirty="0" smtClean="0">
                <a:solidFill>
                  <a:srgbClr val="FFFFFF"/>
                </a:solidFill>
                <a:latin typeface="Corbel"/>
              </a:rPr>
              <a:t>)</a:t>
            </a:r>
            <a:r>
              <a:rPr lang="en-US" sz="1600" i="1" dirty="0" smtClean="0">
                <a:solidFill>
                  <a:srgbClr val="FFFFFF"/>
                </a:solidFill>
                <a:latin typeface="Corbel"/>
              </a:rPr>
              <a:t>, </a:t>
            </a:r>
            <a:r>
              <a:rPr lang="en-US" sz="1600" b="1" i="1" dirty="0" smtClean="0">
                <a:solidFill>
                  <a:srgbClr val="FFFFFF"/>
                </a:solidFill>
                <a:latin typeface="Corbel"/>
              </a:rPr>
              <a:t>phi=pi*</a:t>
            </a:r>
            <a:r>
              <a:rPr lang="en-US" sz="1600" b="1" i="1" dirty="0" err="1" smtClean="0">
                <a:solidFill>
                  <a:srgbClr val="FFFFFF"/>
                </a:solidFill>
                <a:latin typeface="Corbel"/>
              </a:rPr>
              <a:t>sqrt</a:t>
            </a:r>
            <a:r>
              <a:rPr lang="en-US" sz="1600" b="1" i="1" dirty="0" smtClean="0">
                <a:solidFill>
                  <a:srgbClr val="FFFFFF"/>
                </a:solidFill>
                <a:latin typeface="Corbel"/>
              </a:rPr>
              <a:t>(u*</a:t>
            </a:r>
            <a:r>
              <a:rPr lang="en-US" sz="1600" b="1" i="1" dirty="0" err="1" smtClean="0">
                <a:solidFill>
                  <a:srgbClr val="FFFFFF"/>
                </a:solidFill>
                <a:latin typeface="Corbel"/>
              </a:rPr>
              <a:t>u+v</a:t>
            </a:r>
            <a:r>
              <a:rPr lang="en-US" sz="1600" b="1" i="1" dirty="0" smtClean="0">
                <a:solidFill>
                  <a:srgbClr val="FFFFFF"/>
                </a:solidFill>
                <a:latin typeface="Corbel"/>
              </a:rPr>
              <a:t>*v)</a:t>
            </a:r>
            <a:r>
              <a:rPr lang="en-US" sz="1600" i="1" dirty="0" smtClean="0">
                <a:solidFill>
                  <a:srgbClr val="FFFFFF"/>
                </a:solidFill>
                <a:latin typeface="Corbel"/>
              </a:rPr>
              <a:t>. The unit vector pointing in the corresponding direction is obtained by rotating </a:t>
            </a:r>
            <a:r>
              <a:rPr lang="en-US" sz="1600" b="1" i="1" dirty="0" smtClean="0">
                <a:solidFill>
                  <a:srgbClr val="FFFFFF"/>
                </a:solidFill>
                <a:latin typeface="Corbel"/>
              </a:rPr>
              <a:t>(0,0,-1)</a:t>
            </a:r>
            <a:r>
              <a:rPr lang="en-US" sz="1600" i="1" dirty="0" smtClean="0">
                <a:solidFill>
                  <a:srgbClr val="FFFFFF"/>
                </a:solidFill>
                <a:latin typeface="Corbel"/>
              </a:rPr>
              <a:t> by </a:t>
            </a:r>
            <a:r>
              <a:rPr lang="en-US" sz="1600" b="1" i="1" dirty="0" smtClean="0">
                <a:solidFill>
                  <a:srgbClr val="FFFFFF"/>
                </a:solidFill>
                <a:latin typeface="Corbel"/>
              </a:rPr>
              <a:t>phi</a:t>
            </a:r>
            <a:r>
              <a:rPr lang="en-US" sz="1600" i="1" dirty="0" smtClean="0">
                <a:solidFill>
                  <a:srgbClr val="FFFFFF"/>
                </a:solidFill>
                <a:latin typeface="Corbel"/>
              </a:rPr>
              <a:t> degrees around the </a:t>
            </a:r>
            <a:r>
              <a:rPr lang="en-US" sz="1600" b="1" i="1" dirty="0" smtClean="0">
                <a:solidFill>
                  <a:srgbClr val="FFFFFF"/>
                </a:solidFill>
                <a:latin typeface="Corbel"/>
              </a:rPr>
              <a:t>y</a:t>
            </a:r>
            <a:r>
              <a:rPr lang="en-US" sz="1600" i="1" dirty="0" smtClean="0">
                <a:solidFill>
                  <a:srgbClr val="FFFFFF"/>
                </a:solidFill>
                <a:latin typeface="Corbel"/>
              </a:rPr>
              <a:t> (up) axis and then </a:t>
            </a:r>
            <a:r>
              <a:rPr lang="en-US" sz="1600" b="1" i="1" dirty="0" smtClean="0">
                <a:solidFill>
                  <a:srgbClr val="FFFFFF"/>
                </a:solidFill>
                <a:latin typeface="Corbel"/>
              </a:rPr>
              <a:t>theta</a:t>
            </a:r>
            <a:r>
              <a:rPr lang="en-US" sz="1600" i="1" dirty="0" smtClean="0">
                <a:solidFill>
                  <a:srgbClr val="FFFFFF"/>
                </a:solidFill>
                <a:latin typeface="Corbel"/>
              </a:rPr>
              <a:t> degrees around the </a:t>
            </a:r>
            <a:r>
              <a:rPr lang="en-US" sz="1600" b="1" i="1" dirty="0" smtClean="0">
                <a:solidFill>
                  <a:srgbClr val="FFFFFF"/>
                </a:solidFill>
                <a:latin typeface="Corbel"/>
              </a:rPr>
              <a:t>-z</a:t>
            </a:r>
            <a:r>
              <a:rPr lang="en-US" sz="1600" i="1" dirty="0" smtClean="0">
                <a:solidFill>
                  <a:srgbClr val="FFFFFF"/>
                </a:solidFill>
                <a:latin typeface="Corbel"/>
              </a:rPr>
              <a:t> (forward) axis. If for a direction vector in the world </a:t>
            </a:r>
            <a:r>
              <a:rPr lang="en-US" sz="1600" b="1" i="1" dirty="0" smtClean="0">
                <a:solidFill>
                  <a:srgbClr val="FFFFFF"/>
                </a:solidFill>
                <a:latin typeface="Corbel"/>
              </a:rPr>
              <a:t>(</a:t>
            </a:r>
            <a:r>
              <a:rPr lang="en-US" sz="1600" b="1" i="1" dirty="0" err="1" smtClean="0">
                <a:solidFill>
                  <a:srgbClr val="FFFFFF"/>
                </a:solidFill>
                <a:latin typeface="Corbel"/>
              </a:rPr>
              <a:t>Dx</a:t>
            </a:r>
            <a:r>
              <a:rPr lang="en-US" sz="1600" b="1" i="1" dirty="0" smtClean="0">
                <a:solidFill>
                  <a:srgbClr val="FFFFFF"/>
                </a:solidFill>
                <a:latin typeface="Corbel"/>
              </a:rPr>
              <a:t>, </a:t>
            </a:r>
            <a:r>
              <a:rPr lang="en-US" sz="1600" b="1" i="1" dirty="0" err="1" smtClean="0">
                <a:solidFill>
                  <a:srgbClr val="FFFFFF"/>
                </a:solidFill>
                <a:latin typeface="Corbel"/>
              </a:rPr>
              <a:t>Dy</a:t>
            </a:r>
            <a:r>
              <a:rPr lang="en-US" sz="1600" b="1" i="1" dirty="0" smtClean="0">
                <a:solidFill>
                  <a:srgbClr val="FFFFFF"/>
                </a:solidFill>
                <a:latin typeface="Corbel"/>
              </a:rPr>
              <a:t>, </a:t>
            </a:r>
            <a:r>
              <a:rPr lang="en-US" sz="1600" b="1" i="1" dirty="0" err="1" smtClean="0">
                <a:solidFill>
                  <a:srgbClr val="FFFFFF"/>
                </a:solidFill>
                <a:latin typeface="Corbel"/>
              </a:rPr>
              <a:t>Dz</a:t>
            </a:r>
            <a:r>
              <a:rPr lang="en-US" sz="1600" b="1" i="1" dirty="0" smtClean="0">
                <a:solidFill>
                  <a:srgbClr val="FFFFFF"/>
                </a:solidFill>
                <a:latin typeface="Corbel"/>
              </a:rPr>
              <a:t>)</a:t>
            </a:r>
            <a:r>
              <a:rPr lang="en-US" sz="1600" i="1" dirty="0" smtClean="0">
                <a:solidFill>
                  <a:srgbClr val="FFFFFF"/>
                </a:solidFill>
                <a:latin typeface="Corbel"/>
              </a:rPr>
              <a:t>, the corresponding </a:t>
            </a:r>
            <a:r>
              <a:rPr lang="en-US" sz="1600" b="1" i="1" dirty="0" smtClean="0">
                <a:solidFill>
                  <a:srgbClr val="FFFFFF"/>
                </a:solidFill>
                <a:latin typeface="Corbel"/>
              </a:rPr>
              <a:t>(</a:t>
            </a:r>
            <a:r>
              <a:rPr lang="en-US" sz="1600" b="1" i="1" dirty="0" err="1" smtClean="0">
                <a:solidFill>
                  <a:srgbClr val="FFFFFF"/>
                </a:solidFill>
                <a:latin typeface="Corbel"/>
              </a:rPr>
              <a:t>u,v</a:t>
            </a:r>
            <a:r>
              <a:rPr lang="en-US" sz="1600" b="1" i="1" dirty="0" smtClean="0">
                <a:solidFill>
                  <a:srgbClr val="FFFFFF"/>
                </a:solidFill>
                <a:latin typeface="Corbel"/>
              </a:rPr>
              <a:t>)</a:t>
            </a:r>
            <a:r>
              <a:rPr lang="en-US" sz="1600" i="1" dirty="0" smtClean="0">
                <a:solidFill>
                  <a:srgbClr val="FFFFFF"/>
                </a:solidFill>
                <a:latin typeface="Corbel"/>
              </a:rPr>
              <a:t> coordinate in the light probe image is </a:t>
            </a:r>
            <a:r>
              <a:rPr lang="en-US" sz="1600" b="1" i="1" dirty="0" smtClean="0">
                <a:solidFill>
                  <a:srgbClr val="FFFFFF"/>
                </a:solidFill>
                <a:latin typeface="Corbel"/>
              </a:rPr>
              <a:t>(</a:t>
            </a:r>
            <a:r>
              <a:rPr lang="en-US" sz="1600" b="1" i="1" dirty="0" err="1" smtClean="0">
                <a:solidFill>
                  <a:srgbClr val="FFFFFF"/>
                </a:solidFill>
                <a:latin typeface="Corbel"/>
              </a:rPr>
              <a:t>Dx</a:t>
            </a:r>
            <a:r>
              <a:rPr lang="en-US" sz="1600" b="1" i="1" dirty="0" smtClean="0">
                <a:solidFill>
                  <a:srgbClr val="FFFFFF"/>
                </a:solidFill>
                <a:latin typeface="Corbel"/>
              </a:rPr>
              <a:t>*</a:t>
            </a:r>
            <a:r>
              <a:rPr lang="en-US" sz="1600" b="1" i="1" dirty="0" err="1" smtClean="0">
                <a:solidFill>
                  <a:srgbClr val="FFFFFF"/>
                </a:solidFill>
                <a:latin typeface="Corbel"/>
              </a:rPr>
              <a:t>r,Dy</a:t>
            </a:r>
            <a:r>
              <a:rPr lang="en-US" sz="1600" b="1" i="1" dirty="0" smtClean="0">
                <a:solidFill>
                  <a:srgbClr val="FFFFFF"/>
                </a:solidFill>
                <a:latin typeface="Corbel"/>
              </a:rPr>
              <a:t>*r)</a:t>
            </a:r>
            <a:r>
              <a:rPr lang="en-US" sz="1600" i="1" dirty="0" smtClean="0">
                <a:solidFill>
                  <a:srgbClr val="FFFFFF"/>
                </a:solidFill>
                <a:latin typeface="Corbel"/>
              </a:rPr>
              <a:t> where </a:t>
            </a:r>
            <a:r>
              <a:rPr lang="en-US" sz="1600" b="1" i="1" dirty="0" smtClean="0">
                <a:solidFill>
                  <a:srgbClr val="FFFFFF"/>
                </a:solidFill>
                <a:latin typeface="Corbel"/>
              </a:rPr>
              <a:t>r=(1/pi)*</a:t>
            </a:r>
            <a:r>
              <a:rPr lang="en-US" sz="1600" b="1" i="1" dirty="0" err="1" smtClean="0">
                <a:solidFill>
                  <a:srgbClr val="FFFFFF"/>
                </a:solidFill>
                <a:latin typeface="Corbel"/>
              </a:rPr>
              <a:t>acos</a:t>
            </a:r>
            <a:r>
              <a:rPr lang="en-US" sz="1600" b="1" i="1" dirty="0" smtClean="0">
                <a:solidFill>
                  <a:srgbClr val="FFFFFF"/>
                </a:solidFill>
                <a:latin typeface="Corbel"/>
              </a:rPr>
              <a:t>(</a:t>
            </a:r>
            <a:r>
              <a:rPr lang="en-US" sz="1600" b="1" i="1" dirty="0" err="1" smtClean="0">
                <a:solidFill>
                  <a:srgbClr val="FFFFFF"/>
                </a:solidFill>
                <a:latin typeface="Corbel"/>
              </a:rPr>
              <a:t>Dz</a:t>
            </a:r>
            <a:r>
              <a:rPr lang="en-US" sz="1600" b="1" i="1" dirty="0" smtClean="0">
                <a:solidFill>
                  <a:srgbClr val="FFFFFF"/>
                </a:solidFill>
                <a:latin typeface="Corbel"/>
              </a:rPr>
              <a:t>)/</a:t>
            </a:r>
            <a:r>
              <a:rPr lang="en-US" sz="1600" b="1" i="1" dirty="0" err="1" smtClean="0">
                <a:solidFill>
                  <a:srgbClr val="FFFFFF"/>
                </a:solidFill>
                <a:latin typeface="Corbel"/>
              </a:rPr>
              <a:t>sqrt</a:t>
            </a:r>
            <a:r>
              <a:rPr lang="en-US" sz="1600" b="1" i="1" dirty="0" smtClean="0">
                <a:solidFill>
                  <a:srgbClr val="FFFFFF"/>
                </a:solidFill>
                <a:latin typeface="Corbel"/>
              </a:rPr>
              <a:t>(Dx^2 + Dy^2)</a:t>
            </a:r>
            <a:r>
              <a:rPr lang="en-US" sz="1600" i="1" dirty="0" smtClean="0">
                <a:solidFill>
                  <a:srgbClr val="FFFFFF"/>
                </a:solidFill>
                <a:latin typeface="Corbel"/>
              </a:rPr>
              <a:t>.</a:t>
            </a:r>
          </a:p>
          <a:p>
            <a:pPr algn="just" fontAlgn="auto">
              <a:spcBef>
                <a:spcPts val="0"/>
              </a:spcBef>
              <a:spcAft>
                <a:spcPts val="0"/>
              </a:spcAft>
            </a:pPr>
            <a:endParaRPr lang="en-US" sz="1600" dirty="0">
              <a:solidFill>
                <a:srgbClr val="FFFFFF"/>
              </a:solidFill>
              <a:latin typeface="Corbel"/>
            </a:endParaRPr>
          </a:p>
        </p:txBody>
      </p:sp>
    </p:spTree>
    <p:extLst>
      <p:ext uri="{BB962C8B-B14F-4D97-AF65-F5344CB8AC3E}">
        <p14:creationId xmlns="" xmlns:p14="http://schemas.microsoft.com/office/powerpoint/2010/main" val="10759708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Technique (</a:t>
            </a:r>
            <a:r>
              <a:rPr lang="en-US" dirty="0" err="1" smtClean="0"/>
              <a:t>pdf</a:t>
            </a:r>
            <a:r>
              <a:rPr lang="en-US" dirty="0" smtClean="0"/>
              <a:t>) 1: </a:t>
            </a:r>
            <a:br>
              <a:rPr lang="en-US" dirty="0" smtClean="0"/>
            </a:br>
            <a:r>
              <a:rPr lang="en-US" b="1" dirty="0" smtClean="0"/>
              <a:t>BRDF importance sampling</a:t>
            </a:r>
          </a:p>
          <a:p>
            <a:pPr marL="742950" lvl="2" indent="-342900">
              <a:buFont typeface="Times" charset="0"/>
              <a:buChar char="•"/>
            </a:pPr>
            <a:r>
              <a:rPr lang="en-US" dirty="0" smtClean="0"/>
              <a:t>Generate directions with a </a:t>
            </a:r>
            <a:r>
              <a:rPr lang="en-US" dirty="0" err="1" smtClean="0"/>
              <a:t>pdf</a:t>
            </a:r>
            <a:r>
              <a:rPr lang="en-US" dirty="0" smtClean="0"/>
              <a:t> proportional to the BRDF</a:t>
            </a:r>
          </a:p>
          <a:p>
            <a:endParaRPr lang="en-US" dirty="0" smtClean="0"/>
          </a:p>
          <a:p>
            <a:r>
              <a:rPr lang="en-US" dirty="0" smtClean="0"/>
              <a:t>Technique (</a:t>
            </a:r>
            <a:r>
              <a:rPr lang="en-US" dirty="0" err="1" smtClean="0"/>
              <a:t>pdf</a:t>
            </a:r>
            <a:r>
              <a:rPr lang="en-US" dirty="0" smtClean="0"/>
              <a:t>) 2: </a:t>
            </a:r>
            <a:br>
              <a:rPr lang="en-US" dirty="0" smtClean="0"/>
            </a:br>
            <a:r>
              <a:rPr lang="en-US" b="1" dirty="0" smtClean="0"/>
              <a:t>Environment map importance sampling</a:t>
            </a:r>
          </a:p>
          <a:p>
            <a:pPr lvl="1"/>
            <a:r>
              <a:rPr lang="en-US" dirty="0" smtClean="0"/>
              <a:t>Generate directions with a </a:t>
            </a:r>
            <a:r>
              <a:rPr lang="en-US" dirty="0" err="1" smtClean="0"/>
              <a:t>pdf</a:t>
            </a:r>
            <a:r>
              <a:rPr lang="en-US" dirty="0" smtClean="0"/>
              <a:t> proportional to </a:t>
            </a:r>
            <a:r>
              <a:rPr lang="en-US" i="1" dirty="0" smtClean="0"/>
              <a:t>L</a:t>
            </a:r>
            <a:r>
              <a:rPr lang="en-US" dirty="0" smtClean="0"/>
              <a:t>(</a:t>
            </a:r>
            <a:r>
              <a:rPr lang="en-US" dirty="0" smtClean="0">
                <a:latin typeface="Symbol" pitchFamily="18" charset="2"/>
              </a:rPr>
              <a:t>w</a:t>
            </a:r>
            <a:r>
              <a:rPr lang="en-US" dirty="0" smtClean="0"/>
              <a:t>) represented by the EM </a:t>
            </a:r>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55</a:t>
            </a:fld>
            <a:endParaRPr lang="en-US" dirty="0">
              <a:solidFill>
                <a:srgbClr val="FFFFFF"/>
              </a:solidFill>
            </a:endParaRPr>
          </a:p>
        </p:txBody>
      </p:sp>
      <p:sp>
        <p:nvSpPr>
          <p:cNvPr id="4" name="Title 3"/>
          <p:cNvSpPr>
            <a:spLocks noGrp="1"/>
          </p:cNvSpPr>
          <p:nvPr>
            <p:ph type="title"/>
          </p:nvPr>
        </p:nvSpPr>
        <p:spPr/>
        <p:txBody>
          <a:bodyPr/>
          <a:lstStyle/>
          <a:p>
            <a:r>
              <a:rPr lang="en-US" dirty="0" smtClean="0"/>
              <a:t>Sampling strategies</a:t>
            </a:r>
            <a:endParaRPr lang="en-US" dirty="0"/>
          </a:p>
        </p:txBody>
      </p:sp>
    </p:spTree>
    <p:extLst>
      <p:ext uri="{BB962C8B-B14F-4D97-AF65-F5344CB8AC3E}">
        <p14:creationId xmlns="" xmlns:p14="http://schemas.microsoft.com/office/powerpoint/2010/main" val="2607572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Sampling strategies</a:t>
            </a:r>
            <a:endParaRPr lang="en-US" dirty="0"/>
          </a:p>
        </p:txBody>
      </p:sp>
      <p:pic>
        <p:nvPicPr>
          <p:cNvPr id="1027" name="Picture 3" descr="C:\!SGI\vyuka\2010-zima\PGIII\envmap\rotation\brdf-diffuse.exr.png"/>
          <p:cNvPicPr>
            <a:picLocks noChangeAspect="1" noChangeArrowheads="1"/>
          </p:cNvPicPr>
          <p:nvPr/>
        </p:nvPicPr>
        <p:blipFill>
          <a:blip r:embed="rId2" cstate="print"/>
          <a:srcRect l="11073" t="4921" r="11073" b="4921"/>
          <a:stretch>
            <a:fillRect/>
          </a:stretch>
        </p:blipFill>
        <p:spPr bwMode="auto">
          <a:xfrm>
            <a:off x="749396" y="1138812"/>
            <a:ext cx="1898392" cy="1648810"/>
          </a:xfrm>
          <a:prstGeom prst="rect">
            <a:avLst/>
          </a:prstGeom>
          <a:noFill/>
        </p:spPr>
      </p:pic>
      <p:pic>
        <p:nvPicPr>
          <p:cNvPr id="1028" name="Picture 4" descr="C:\!SGI\vyuka\2010-zima\PGIII\envmap\rotation\brdf-alpha0.20.exr.png"/>
          <p:cNvPicPr>
            <a:picLocks noChangeAspect="1" noChangeArrowheads="1"/>
          </p:cNvPicPr>
          <p:nvPr/>
        </p:nvPicPr>
        <p:blipFill>
          <a:blip r:embed="rId3" cstate="print"/>
          <a:srcRect l="11073" t="4921" r="11073" b="4921"/>
          <a:stretch>
            <a:fillRect/>
          </a:stretch>
        </p:blipFill>
        <p:spPr bwMode="auto">
          <a:xfrm>
            <a:off x="2832196" y="1138812"/>
            <a:ext cx="1898392" cy="1648810"/>
          </a:xfrm>
          <a:prstGeom prst="rect">
            <a:avLst/>
          </a:prstGeom>
          <a:noFill/>
        </p:spPr>
      </p:pic>
      <p:pic>
        <p:nvPicPr>
          <p:cNvPr id="1029" name="Picture 5" descr="C:\!SGI\vyuka\2010-zima\PGIII\envmap\rotation\brdf-alpha0.05.exr.png"/>
          <p:cNvPicPr>
            <a:picLocks noChangeAspect="1" noChangeArrowheads="1"/>
          </p:cNvPicPr>
          <p:nvPr/>
        </p:nvPicPr>
        <p:blipFill>
          <a:blip r:embed="rId4" cstate="print"/>
          <a:srcRect l="11073" t="4921" r="11073" b="4921"/>
          <a:stretch>
            <a:fillRect/>
          </a:stretch>
        </p:blipFill>
        <p:spPr bwMode="auto">
          <a:xfrm>
            <a:off x="4914996" y="1138812"/>
            <a:ext cx="1898392" cy="1648810"/>
          </a:xfrm>
          <a:prstGeom prst="rect">
            <a:avLst/>
          </a:prstGeom>
          <a:noFill/>
        </p:spPr>
      </p:pic>
      <p:pic>
        <p:nvPicPr>
          <p:cNvPr id="1030" name="Picture 6" descr="C:\!SGI\vyuka\2010-zima\PGIII\envmap\rotation\brdf-alpha0.01.exr.png"/>
          <p:cNvPicPr>
            <a:picLocks noChangeAspect="1" noChangeArrowheads="1"/>
          </p:cNvPicPr>
          <p:nvPr/>
        </p:nvPicPr>
        <p:blipFill>
          <a:blip r:embed="rId5" cstate="print"/>
          <a:srcRect l="11073" t="4921" r="11073" b="4921"/>
          <a:stretch>
            <a:fillRect/>
          </a:stretch>
        </p:blipFill>
        <p:spPr bwMode="auto">
          <a:xfrm>
            <a:off x="6997796" y="1138812"/>
            <a:ext cx="1898392" cy="1648810"/>
          </a:xfrm>
          <a:prstGeom prst="rect">
            <a:avLst/>
          </a:prstGeom>
          <a:noFill/>
        </p:spPr>
      </p:pic>
      <p:pic>
        <p:nvPicPr>
          <p:cNvPr id="1031" name="Picture 7" descr="C:\!SGI\vyuka\2010-zima\PGIII\envmap\rotation\em-diffuse.exr.png"/>
          <p:cNvPicPr>
            <a:picLocks noChangeAspect="1" noChangeArrowheads="1"/>
          </p:cNvPicPr>
          <p:nvPr/>
        </p:nvPicPr>
        <p:blipFill>
          <a:blip r:embed="rId6" cstate="print"/>
          <a:srcRect l="11073" t="4921" r="11073" b="4921"/>
          <a:stretch>
            <a:fillRect/>
          </a:stretch>
        </p:blipFill>
        <p:spPr bwMode="auto">
          <a:xfrm>
            <a:off x="749396" y="2931606"/>
            <a:ext cx="1898392" cy="1648810"/>
          </a:xfrm>
          <a:prstGeom prst="rect">
            <a:avLst/>
          </a:prstGeom>
          <a:noFill/>
        </p:spPr>
      </p:pic>
      <p:pic>
        <p:nvPicPr>
          <p:cNvPr id="1032" name="Picture 8" descr="C:\!SGI\vyuka\2010-zima\PGIII\envmap\rotation\em-alpha0.20.exr.png"/>
          <p:cNvPicPr>
            <a:picLocks noChangeAspect="1" noChangeArrowheads="1"/>
          </p:cNvPicPr>
          <p:nvPr/>
        </p:nvPicPr>
        <p:blipFill>
          <a:blip r:embed="rId7" cstate="print"/>
          <a:srcRect l="11073" t="4921" r="11073" b="4921"/>
          <a:stretch>
            <a:fillRect/>
          </a:stretch>
        </p:blipFill>
        <p:spPr bwMode="auto">
          <a:xfrm>
            <a:off x="2832196" y="2931606"/>
            <a:ext cx="1898392" cy="1648810"/>
          </a:xfrm>
          <a:prstGeom prst="rect">
            <a:avLst/>
          </a:prstGeom>
          <a:noFill/>
        </p:spPr>
      </p:pic>
      <p:pic>
        <p:nvPicPr>
          <p:cNvPr id="1033" name="Picture 9" descr="C:\!SGI\vyuka\2010-zima\PGIII\envmap\rotation\em-alpha0.05.exr.png"/>
          <p:cNvPicPr>
            <a:picLocks noChangeAspect="1" noChangeArrowheads="1"/>
          </p:cNvPicPr>
          <p:nvPr/>
        </p:nvPicPr>
        <p:blipFill>
          <a:blip r:embed="rId8" cstate="print"/>
          <a:srcRect l="11073" t="4921" r="11073" b="4921"/>
          <a:stretch>
            <a:fillRect/>
          </a:stretch>
        </p:blipFill>
        <p:spPr bwMode="auto">
          <a:xfrm>
            <a:off x="4914996" y="2931606"/>
            <a:ext cx="1898392" cy="1648810"/>
          </a:xfrm>
          <a:prstGeom prst="rect">
            <a:avLst/>
          </a:prstGeom>
          <a:noFill/>
        </p:spPr>
      </p:pic>
      <p:pic>
        <p:nvPicPr>
          <p:cNvPr id="1034" name="Picture 10" descr="C:\!SGI\vyuka\2010-zima\PGIII\envmap\rotation\em-alpha0.01.exr.png"/>
          <p:cNvPicPr>
            <a:picLocks noChangeAspect="1" noChangeArrowheads="1"/>
          </p:cNvPicPr>
          <p:nvPr/>
        </p:nvPicPr>
        <p:blipFill>
          <a:blip r:embed="rId9" cstate="print"/>
          <a:srcRect l="11073" t="4921" r="11073" b="4921"/>
          <a:stretch>
            <a:fillRect/>
          </a:stretch>
        </p:blipFill>
        <p:spPr bwMode="auto">
          <a:xfrm>
            <a:off x="6997796" y="2931606"/>
            <a:ext cx="1898392" cy="1648810"/>
          </a:xfrm>
          <a:prstGeom prst="rect">
            <a:avLst/>
          </a:prstGeom>
          <a:noFill/>
        </p:spPr>
      </p:pic>
      <p:pic>
        <p:nvPicPr>
          <p:cNvPr id="1035" name="Picture 11" descr="C:\!SGI\vyuka\2010-zima\PGIII\envmap\rotation\mis-diffuse.exr.png"/>
          <p:cNvPicPr>
            <a:picLocks noChangeAspect="1" noChangeArrowheads="1"/>
          </p:cNvPicPr>
          <p:nvPr/>
        </p:nvPicPr>
        <p:blipFill>
          <a:blip r:embed="rId10" cstate="print"/>
          <a:srcRect l="11073" t="4921" r="11073" b="4921"/>
          <a:stretch>
            <a:fillRect/>
          </a:stretch>
        </p:blipFill>
        <p:spPr bwMode="auto">
          <a:xfrm>
            <a:off x="749396" y="4724400"/>
            <a:ext cx="1898392" cy="1648810"/>
          </a:xfrm>
          <a:prstGeom prst="rect">
            <a:avLst/>
          </a:prstGeom>
          <a:noFill/>
        </p:spPr>
      </p:pic>
      <p:pic>
        <p:nvPicPr>
          <p:cNvPr id="1036" name="Picture 12" descr="C:\!SGI\vyuka\2010-zima\PGIII\envmap\rotation\mis-a0.20.exr.png"/>
          <p:cNvPicPr>
            <a:picLocks noChangeAspect="1" noChangeArrowheads="1"/>
          </p:cNvPicPr>
          <p:nvPr/>
        </p:nvPicPr>
        <p:blipFill>
          <a:blip r:embed="rId11" cstate="print"/>
          <a:srcRect l="11073" t="4921" r="11073" b="4921"/>
          <a:stretch>
            <a:fillRect/>
          </a:stretch>
        </p:blipFill>
        <p:spPr bwMode="auto">
          <a:xfrm>
            <a:off x="2832196" y="4724400"/>
            <a:ext cx="1898392" cy="1648810"/>
          </a:xfrm>
          <a:prstGeom prst="rect">
            <a:avLst/>
          </a:prstGeom>
          <a:noFill/>
        </p:spPr>
      </p:pic>
      <p:pic>
        <p:nvPicPr>
          <p:cNvPr id="1037" name="Picture 13" descr="C:\!SGI\vyuka\2010-zima\PGIII\envmap\rotation\mis-a0.05.exr.png"/>
          <p:cNvPicPr>
            <a:picLocks noChangeAspect="1" noChangeArrowheads="1"/>
          </p:cNvPicPr>
          <p:nvPr/>
        </p:nvPicPr>
        <p:blipFill>
          <a:blip r:embed="rId12" cstate="print"/>
          <a:srcRect l="11073" t="4921" r="11073" b="4921"/>
          <a:stretch>
            <a:fillRect/>
          </a:stretch>
        </p:blipFill>
        <p:spPr bwMode="auto">
          <a:xfrm>
            <a:off x="4914996" y="4724400"/>
            <a:ext cx="1898392" cy="1648810"/>
          </a:xfrm>
          <a:prstGeom prst="rect">
            <a:avLst/>
          </a:prstGeom>
          <a:noFill/>
        </p:spPr>
      </p:pic>
      <p:pic>
        <p:nvPicPr>
          <p:cNvPr id="1038" name="Picture 14" descr="C:\!SGI\vyuka\2010-zima\PGIII\envmap\rotation\mis-a0.01.exr.png"/>
          <p:cNvPicPr>
            <a:picLocks noChangeAspect="1" noChangeArrowheads="1"/>
          </p:cNvPicPr>
          <p:nvPr/>
        </p:nvPicPr>
        <p:blipFill>
          <a:blip r:embed="rId13" cstate="print"/>
          <a:srcRect l="11073" t="4921" r="11073" b="4921"/>
          <a:stretch>
            <a:fillRect/>
          </a:stretch>
        </p:blipFill>
        <p:spPr bwMode="auto">
          <a:xfrm>
            <a:off x="6997796" y="4724400"/>
            <a:ext cx="1898392" cy="1648810"/>
          </a:xfrm>
          <a:prstGeom prst="rect">
            <a:avLst/>
          </a:prstGeom>
          <a:noFill/>
        </p:spPr>
      </p:pic>
      <p:sp>
        <p:nvSpPr>
          <p:cNvPr id="18" name="TextBox 17"/>
          <p:cNvSpPr txBox="1"/>
          <p:nvPr/>
        </p:nvSpPr>
        <p:spPr>
          <a:xfrm rot="16200000">
            <a:off x="-362278" y="1630382"/>
            <a:ext cx="1370888" cy="646331"/>
          </a:xfrm>
          <a:prstGeom prst="rect">
            <a:avLst/>
          </a:prstGeom>
          <a:noFill/>
        </p:spPr>
        <p:txBody>
          <a:bodyPr wrap="none" rtlCol="0">
            <a:spAutoFit/>
          </a:bodyPr>
          <a:lstStyle/>
          <a:p>
            <a:pPr algn="ct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BRDF  IS</a:t>
            </a:r>
          </a:p>
          <a:p>
            <a:pPr algn="ct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600 samples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9" name="TextBox 18"/>
          <p:cNvSpPr txBox="1"/>
          <p:nvPr/>
        </p:nvSpPr>
        <p:spPr>
          <a:xfrm rot="16200000">
            <a:off x="-362278" y="3410990"/>
            <a:ext cx="1370888" cy="646331"/>
          </a:xfrm>
          <a:prstGeom prst="rect">
            <a:avLst/>
          </a:prstGeom>
          <a:noFill/>
        </p:spPr>
        <p:txBody>
          <a:bodyPr wrap="none" rtlCol="0">
            <a:spAutoFit/>
          </a:bodyPr>
          <a:lstStyle/>
          <a:p>
            <a:pPr algn="ct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EM IS</a:t>
            </a:r>
          </a:p>
          <a:p>
            <a:pPr algn="ct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600 samples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20" name="TextBox 19"/>
          <p:cNvSpPr txBox="1"/>
          <p:nvPr/>
        </p:nvSpPr>
        <p:spPr>
          <a:xfrm rot="16200000">
            <a:off x="-629979" y="5276889"/>
            <a:ext cx="1906291" cy="646331"/>
          </a:xfrm>
          <a:prstGeom prst="rect">
            <a:avLst/>
          </a:prstGeom>
          <a:noFill/>
        </p:spPr>
        <p:txBody>
          <a:bodyPr wrap="none" rtlCol="0">
            <a:spAutoFit/>
          </a:bodyPr>
          <a:lstStyle/>
          <a:p>
            <a:pPr algn="ct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MIS</a:t>
            </a:r>
          </a:p>
          <a:p>
            <a:pPr algn="ct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300 + 300 samples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21" name="TextBox 20"/>
          <p:cNvSpPr txBox="1"/>
          <p:nvPr/>
        </p:nvSpPr>
        <p:spPr>
          <a:xfrm>
            <a:off x="1066800" y="6488668"/>
            <a:ext cx="1324401" cy="369332"/>
          </a:xfrm>
          <a:prstGeom prst="rect">
            <a:avLst/>
          </a:prstGeom>
          <a:noFill/>
        </p:spPr>
        <p:txBody>
          <a:bodyPr wrap="none" rtlCol="0">
            <a:spAutoFit/>
          </a:bodyPr>
          <a:lstStyle/>
          <a:p>
            <a:pPr algn="ct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Diffuse only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22" name="TextBox 21"/>
          <p:cNvSpPr txBox="1"/>
          <p:nvPr/>
        </p:nvSpPr>
        <p:spPr>
          <a:xfrm>
            <a:off x="2859489" y="6488668"/>
            <a:ext cx="1948226" cy="369332"/>
          </a:xfrm>
          <a:prstGeom prst="rect">
            <a:avLst/>
          </a:prstGeom>
          <a:noFill/>
        </p:spPr>
        <p:txBody>
          <a:bodyPr wrap="none" rtlCol="0">
            <a:spAutoFit/>
          </a:bodyPr>
          <a:lstStyle/>
          <a:p>
            <a:pPr algn="ct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Ward BRDF,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ymbol" pitchFamily="18" charset="2"/>
              </a:rPr>
              <a:t>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=0.2</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23" name="TextBox 22"/>
          <p:cNvSpPr txBox="1"/>
          <p:nvPr/>
        </p:nvSpPr>
        <p:spPr>
          <a:xfrm>
            <a:off x="4821498" y="6477000"/>
            <a:ext cx="2058832" cy="369332"/>
          </a:xfrm>
          <a:prstGeom prst="rect">
            <a:avLst/>
          </a:prstGeom>
          <a:noFill/>
        </p:spPr>
        <p:txBody>
          <a:bodyPr wrap="none" rtlCol="0">
            <a:spAutoFit/>
          </a:bodyPr>
          <a:lstStyle/>
          <a:p>
            <a:pPr algn="ct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Ward BRDF,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ymbol" pitchFamily="18" charset="2"/>
              </a:rPr>
              <a:t>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=0.05</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24" name="TextBox 23"/>
          <p:cNvSpPr txBox="1"/>
          <p:nvPr/>
        </p:nvSpPr>
        <p:spPr>
          <a:xfrm>
            <a:off x="7012174" y="6477000"/>
            <a:ext cx="2052421" cy="369332"/>
          </a:xfrm>
          <a:prstGeom prst="rect">
            <a:avLst/>
          </a:prstGeom>
          <a:noFill/>
        </p:spPr>
        <p:txBody>
          <a:bodyPr wrap="none" rtlCol="0">
            <a:spAutoFit/>
          </a:bodyPr>
          <a:lstStyle/>
          <a:p>
            <a:pPr algn="ctr" fontAlgn="auto">
              <a:spcBef>
                <a:spcPts val="0"/>
              </a:spcBef>
              <a:spcAft>
                <a:spcPts val="0"/>
              </a:spcAf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Ward BRDF,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ymbol" pitchFamily="18" charset="2"/>
              </a:rPr>
              <a:t>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=0.01</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25" name="Zástupný symbol pro číslo snímku 24"/>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56</a:t>
            </a:fld>
            <a:endParaRPr lang="en-US" dirty="0">
              <a:solidFill>
                <a:srgbClr val="FFFFFF"/>
              </a:solidFill>
            </a:endParaRPr>
          </a:p>
        </p:txBody>
      </p:sp>
    </p:spTree>
    <p:extLst>
      <p:ext uri="{BB962C8B-B14F-4D97-AF65-F5344CB8AC3E}">
        <p14:creationId xmlns="" xmlns:p14="http://schemas.microsoft.com/office/powerpoint/2010/main" val="37946590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Vzorkování směrů podle mapy prostředí</a:t>
            </a:r>
            <a:endParaRPr lang="cs-CZ" dirty="0"/>
          </a:p>
        </p:txBody>
      </p:sp>
      <p:sp>
        <p:nvSpPr>
          <p:cNvPr id="3" name="Content Placeholder 2"/>
          <p:cNvSpPr>
            <a:spLocks noGrp="1"/>
          </p:cNvSpPr>
          <p:nvPr>
            <p:ph idx="1"/>
          </p:nvPr>
        </p:nvSpPr>
        <p:spPr/>
        <p:txBody>
          <a:bodyPr/>
          <a:lstStyle/>
          <a:p>
            <a:r>
              <a:rPr lang="cs-CZ" dirty="0" smtClean="0"/>
              <a:t>Intenzita mapy prostředí definuje hustotu (</a:t>
            </a:r>
            <a:r>
              <a:rPr lang="cs-CZ" dirty="0" err="1" smtClean="0"/>
              <a:t>pdf</a:t>
            </a:r>
            <a:r>
              <a:rPr lang="cs-CZ" dirty="0" smtClean="0"/>
              <a:t>) na jednotkové kouli</a:t>
            </a:r>
          </a:p>
          <a:p>
            <a:endParaRPr lang="cs-CZ" dirty="0" smtClean="0"/>
          </a:p>
          <a:p>
            <a:r>
              <a:rPr lang="cs-CZ" dirty="0" smtClean="0"/>
              <a:t>Pro účely vzorkování ji aproximujeme jako 2D diskrétní distribuci nad </a:t>
            </a:r>
            <a:r>
              <a:rPr lang="cs-CZ" dirty="0" err="1" smtClean="0"/>
              <a:t>pixely</a:t>
            </a:r>
            <a:r>
              <a:rPr lang="cs-CZ" dirty="0" smtClean="0"/>
              <a:t> mapy</a:t>
            </a:r>
          </a:p>
          <a:p>
            <a:endParaRPr lang="cs-CZ" dirty="0" smtClean="0"/>
          </a:p>
          <a:p>
            <a:r>
              <a:rPr lang="cs-CZ" dirty="0" smtClean="0"/>
              <a:t>Pravděpodobnost výběru </a:t>
            </a:r>
            <a:r>
              <a:rPr lang="cs-CZ" dirty="0" err="1" smtClean="0"/>
              <a:t>pixelu</a:t>
            </a:r>
            <a:r>
              <a:rPr lang="cs-CZ" dirty="0" smtClean="0"/>
              <a:t> je dána součinem</a:t>
            </a:r>
          </a:p>
          <a:p>
            <a:pPr lvl="1"/>
            <a:r>
              <a:rPr lang="cs-CZ" dirty="0" smtClean="0"/>
              <a:t>Intenzity </a:t>
            </a:r>
            <a:r>
              <a:rPr lang="cs-CZ" dirty="0" err="1" smtClean="0"/>
              <a:t>pixelu</a:t>
            </a:r>
            <a:endParaRPr lang="cs-CZ" dirty="0" smtClean="0"/>
          </a:p>
          <a:p>
            <a:pPr lvl="1"/>
            <a:r>
              <a:rPr lang="cs-CZ" dirty="0" smtClean="0"/>
              <a:t>Velikostí </a:t>
            </a:r>
            <a:r>
              <a:rPr lang="cs-CZ" dirty="0" err="1" smtClean="0"/>
              <a:t>pixelu</a:t>
            </a:r>
            <a:r>
              <a:rPr lang="cs-CZ" dirty="0" smtClean="0"/>
              <a:t> na jednotkové kouli (závisí na mapování)</a:t>
            </a:r>
          </a:p>
          <a:p>
            <a:endParaRPr lang="cs-CZ" dirty="0" smtClean="0"/>
          </a:p>
          <a:p>
            <a:r>
              <a:rPr lang="cs-CZ" dirty="0" smtClean="0"/>
              <a:t>Detaily viz. </a:t>
            </a:r>
            <a:r>
              <a:rPr lang="cs-CZ" dirty="0" err="1" smtClean="0"/>
              <a:t>Writeup</a:t>
            </a:r>
            <a:r>
              <a:rPr lang="cs-CZ" dirty="0" smtClean="0"/>
              <a:t> / PBRT</a:t>
            </a:r>
            <a:endParaRPr lang="cs-CZ" dirty="0"/>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57</a:t>
            </a:fld>
            <a:endParaRPr lang="en-US" altLang="en-US"/>
          </a:p>
        </p:txBody>
      </p:sp>
    </p:spTree>
    <p:extLst>
      <p:ext uri="{BB962C8B-B14F-4D97-AF65-F5344CB8AC3E}">
        <p14:creationId xmlns="" xmlns:p14="http://schemas.microsoft.com/office/powerpoint/2010/main" val="272850752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7618040" cy="1752600"/>
          </a:xfrm>
        </p:spPr>
        <p:txBody>
          <a:bodyPr/>
          <a:lstStyle/>
          <a:p>
            <a:pPr eaLnBrk="1" hangingPunct="1"/>
            <a:r>
              <a:rPr lang="cs-CZ" b="1" dirty="0" smtClean="0"/>
              <a:t>Výpočet přímého osvětlení</a:t>
            </a:r>
            <a:r>
              <a:rPr lang="en-US" b="1" dirty="0" smtClean="0"/>
              <a:t> </a:t>
            </a:r>
            <a:r>
              <a:rPr lang="cs-CZ" b="1" dirty="0" smtClean="0"/>
              <a:t>pomocí MIS</a:t>
            </a:r>
          </a:p>
        </p:txBody>
      </p:sp>
      <p:sp>
        <p:nvSpPr>
          <p:cNvPr id="18435" name="Rectangle 3"/>
          <p:cNvSpPr>
            <a:spLocks noGrp="1" noChangeArrowheads="1"/>
          </p:cNvSpPr>
          <p:nvPr>
            <p:ph type="subTitle" idx="1"/>
          </p:nvPr>
        </p:nvSpPr>
        <p:spPr>
          <a:xfrm>
            <a:off x="1981200" y="3962400"/>
            <a:ext cx="6553200" cy="2130896"/>
          </a:xfrm>
        </p:spPr>
        <p:txBody>
          <a:bodyPr/>
          <a:lstStyle/>
          <a:p>
            <a:pPr eaLnBrk="1" hangingPunct="1"/>
            <a:endParaRPr lang="cs-CZ" sz="2000" dirty="0" smtClean="0"/>
          </a:p>
        </p:txBody>
      </p:sp>
    </p:spTree>
    <p:extLst>
      <p:ext uri="{BB962C8B-B14F-4D97-AF65-F5344CB8AC3E}">
        <p14:creationId xmlns="" xmlns:p14="http://schemas.microsoft.com/office/powerpoint/2010/main" val="275433362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Problém: Najde </a:t>
            </a:r>
            <a:r>
              <a:rPr lang="cs-CZ" dirty="0" err="1" smtClean="0"/>
              <a:t>path</a:t>
            </a:r>
            <a:r>
              <a:rPr lang="cs-CZ" dirty="0" smtClean="0"/>
              <a:t> </a:t>
            </a:r>
            <a:r>
              <a:rPr lang="cs-CZ" dirty="0" err="1" smtClean="0"/>
              <a:t>tracer</a:t>
            </a:r>
            <a:r>
              <a:rPr lang="cs-CZ" dirty="0" smtClean="0"/>
              <a:t> světlo?</a:t>
            </a:r>
            <a:endParaRPr lang="cs-CZ"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7</a:t>
            </a:fld>
            <a:endParaRPr lang="en-US" altLang="en-US"/>
          </a:p>
        </p:txBody>
      </p:sp>
      <p:pic>
        <p:nvPicPr>
          <p:cNvPr id="451588" name="Picture 4"/>
          <p:cNvPicPr>
            <a:picLocks noChangeAspect="1" noChangeArrowheads="1"/>
          </p:cNvPicPr>
          <p:nvPr/>
        </p:nvPicPr>
        <p:blipFill>
          <a:blip r:embed="rId2" cstate="print"/>
          <a:srcRect/>
          <a:stretch>
            <a:fillRect/>
          </a:stretch>
        </p:blipFill>
        <p:spPr bwMode="auto">
          <a:xfrm>
            <a:off x="914508" y="1628800"/>
            <a:ext cx="3556452" cy="3600000"/>
          </a:xfrm>
          <a:prstGeom prst="rect">
            <a:avLst/>
          </a:prstGeom>
          <a:noFill/>
          <a:ln w="9525">
            <a:noFill/>
            <a:miter lim="800000"/>
            <a:headEnd/>
            <a:tailEnd/>
          </a:ln>
        </p:spPr>
      </p:pic>
      <p:pic>
        <p:nvPicPr>
          <p:cNvPr id="451590" name="Picture 6"/>
          <p:cNvPicPr>
            <a:picLocks noChangeAspect="1" noChangeArrowheads="1"/>
          </p:cNvPicPr>
          <p:nvPr/>
        </p:nvPicPr>
        <p:blipFill>
          <a:blip r:embed="rId3" cstate="print"/>
          <a:srcRect/>
          <a:stretch>
            <a:fillRect/>
          </a:stretch>
        </p:blipFill>
        <p:spPr bwMode="auto">
          <a:xfrm>
            <a:off x="4658925" y="1628800"/>
            <a:ext cx="3585483" cy="3600000"/>
          </a:xfrm>
          <a:prstGeom prst="rect">
            <a:avLst/>
          </a:prstGeom>
          <a:noFill/>
          <a:ln w="9525">
            <a:noFill/>
            <a:miter lim="800000"/>
            <a:headEnd/>
            <a:tailEnd/>
          </a:ln>
        </p:spPr>
      </p:pic>
      <p:sp>
        <p:nvSpPr>
          <p:cNvPr id="12" name="TextBox 11"/>
          <p:cNvSpPr txBox="1"/>
          <p:nvPr/>
        </p:nvSpPr>
        <p:spPr>
          <a:xfrm>
            <a:off x="2267744" y="5301208"/>
            <a:ext cx="1138453" cy="369332"/>
          </a:xfrm>
          <a:prstGeom prst="rect">
            <a:avLst/>
          </a:prstGeom>
          <a:noFill/>
        </p:spPr>
        <p:txBody>
          <a:bodyPr wrap="none" rtlCol="0">
            <a:spAutoFit/>
          </a:bodyPr>
          <a:lstStyle/>
          <a:p>
            <a:r>
              <a:rPr lang="en-US" dirty="0" smtClean="0">
                <a:latin typeface="+mj-lt"/>
              </a:rPr>
              <a:t>reference</a:t>
            </a:r>
            <a:endParaRPr lang="en-US" dirty="0">
              <a:latin typeface="+mj-lt"/>
            </a:endParaRPr>
          </a:p>
        </p:txBody>
      </p:sp>
      <p:sp>
        <p:nvSpPr>
          <p:cNvPr id="13" name="TextBox 12"/>
          <p:cNvSpPr txBox="1"/>
          <p:nvPr/>
        </p:nvSpPr>
        <p:spPr>
          <a:xfrm>
            <a:off x="5553789" y="5301208"/>
            <a:ext cx="2042547" cy="646331"/>
          </a:xfrm>
          <a:prstGeom prst="rect">
            <a:avLst/>
          </a:prstGeom>
          <a:noFill/>
        </p:spPr>
        <p:txBody>
          <a:bodyPr wrap="none" rtlCol="0">
            <a:spAutoFit/>
          </a:bodyPr>
          <a:lstStyle/>
          <a:p>
            <a:r>
              <a:rPr lang="en-US" dirty="0" smtClean="0">
                <a:latin typeface="+mj-lt"/>
              </a:rPr>
              <a:t>simple path tracer</a:t>
            </a:r>
            <a:endParaRPr lang="cs-CZ" dirty="0" smtClean="0">
              <a:latin typeface="+mj-lt"/>
            </a:endParaRPr>
          </a:p>
          <a:p>
            <a:r>
              <a:rPr lang="cs-CZ" dirty="0" smtClean="0">
                <a:latin typeface="+mj-lt"/>
              </a:rPr>
              <a:t>(150 cest na pixel)</a:t>
            </a:r>
            <a:endParaRPr lang="en-US" dirty="0">
              <a:latin typeface="+mj-lt"/>
            </a:endParaRPr>
          </a:p>
        </p:txBody>
      </p:sp>
      <p:sp>
        <p:nvSpPr>
          <p:cNvPr id="14" name="TextBox 13"/>
          <p:cNvSpPr txBox="1"/>
          <p:nvPr/>
        </p:nvSpPr>
        <p:spPr>
          <a:xfrm rot="16200000">
            <a:off x="7095088" y="3282176"/>
            <a:ext cx="2811988" cy="369332"/>
          </a:xfrm>
          <a:prstGeom prst="rect">
            <a:avLst/>
          </a:prstGeom>
          <a:noFill/>
        </p:spPr>
        <p:txBody>
          <a:bodyPr wrap="none" rtlCol="0">
            <a:spAutoFit/>
          </a:bodyPr>
          <a:lstStyle/>
          <a:p>
            <a:r>
              <a:rPr lang="cs-CZ" dirty="0" err="1" smtClean="0">
                <a:latin typeface="+mj-lt"/>
              </a:rPr>
              <a:t>Images</a:t>
            </a:r>
            <a:r>
              <a:rPr lang="cs-CZ" dirty="0" smtClean="0">
                <a:latin typeface="+mj-lt"/>
              </a:rPr>
              <a:t>: Alexander </a:t>
            </a:r>
            <a:r>
              <a:rPr lang="cs-CZ" dirty="0" err="1" smtClean="0">
                <a:latin typeface="+mj-lt"/>
              </a:rPr>
              <a:t>Wilkie</a:t>
            </a:r>
            <a:endParaRPr lang="en-US" dirty="0">
              <a:latin typeface="+mj-lt"/>
            </a:endParaRPr>
          </a:p>
        </p:txBody>
      </p:sp>
    </p:spTree>
    <p:extLst>
      <p:ext uri="{BB962C8B-B14F-4D97-AF65-F5344CB8AC3E}">
        <p14:creationId xmlns="" xmlns:p14="http://schemas.microsoft.com/office/powerpoint/2010/main" val="3141982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Přímé osvětlení</a:t>
            </a:r>
            <a:endParaRPr lang="en-US" dirty="0"/>
          </a:p>
        </p:txBody>
      </p:sp>
      <p:sp>
        <p:nvSpPr>
          <p:cNvPr id="3" name="Content Placeholder 2"/>
          <p:cNvSpPr>
            <a:spLocks noGrp="1"/>
          </p:cNvSpPr>
          <p:nvPr>
            <p:ph idx="1"/>
          </p:nvPr>
        </p:nvSpPr>
        <p:spPr/>
        <p:txBody>
          <a:bodyPr/>
          <a:lstStyle/>
          <a:p>
            <a:r>
              <a:rPr lang="cs-CZ" dirty="0" smtClean="0"/>
              <a:t>Zapomeňme na chvíli na </a:t>
            </a:r>
            <a:r>
              <a:rPr lang="cs-CZ" dirty="0" err="1" smtClean="0"/>
              <a:t>path</a:t>
            </a:r>
            <a:r>
              <a:rPr lang="cs-CZ" dirty="0" smtClean="0"/>
              <a:t> </a:t>
            </a:r>
            <a:r>
              <a:rPr lang="cs-CZ" dirty="0" err="1" smtClean="0"/>
              <a:t>tracing</a:t>
            </a:r>
            <a:endParaRPr lang="cs-CZ" dirty="0" smtClean="0"/>
          </a:p>
          <a:p>
            <a:endParaRPr lang="cs-CZ" dirty="0" smtClean="0"/>
          </a:p>
          <a:p>
            <a:r>
              <a:rPr lang="cs-CZ" dirty="0" smtClean="0"/>
              <a:t>Řešíme jednodušší problém: </a:t>
            </a:r>
            <a:br>
              <a:rPr lang="cs-CZ" dirty="0" smtClean="0"/>
            </a:br>
            <a:r>
              <a:rPr lang="cs-CZ" dirty="0" smtClean="0"/>
              <a:t/>
            </a:r>
            <a:br>
              <a:rPr lang="cs-CZ" dirty="0" smtClean="0"/>
            </a:br>
            <a:r>
              <a:rPr lang="cs-CZ" b="1" dirty="0" smtClean="0"/>
              <a:t>přímé osvětlení z daného zdroje světla</a:t>
            </a:r>
            <a:br>
              <a:rPr lang="cs-CZ" b="1" dirty="0" smtClean="0"/>
            </a:br>
            <a:r>
              <a:rPr lang="cs-CZ" b="1" dirty="0" smtClean="0"/>
              <a:t/>
            </a:r>
            <a:br>
              <a:rPr lang="cs-CZ" b="1" dirty="0" smtClean="0"/>
            </a:br>
            <a:r>
              <a:rPr lang="cs-CZ" dirty="0" smtClean="0"/>
              <a:t>tj. odražená radiance z bodu </a:t>
            </a:r>
            <a:r>
              <a:rPr lang="cs-CZ" b="1" dirty="0" smtClean="0"/>
              <a:t>x</a:t>
            </a:r>
            <a:r>
              <a:rPr lang="cs-CZ" dirty="0" smtClean="0"/>
              <a:t> způsobená osvětlením ze zdroje světla</a:t>
            </a:r>
          </a:p>
          <a:p>
            <a:endParaRPr lang="en-US" b="1" dirty="0"/>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8</a:t>
            </a:fld>
            <a:endParaRPr lang="en-US" altLang="en-US"/>
          </a:p>
        </p:txBody>
      </p:sp>
    </p:spTree>
    <p:extLst>
      <p:ext uri="{BB962C8B-B14F-4D97-AF65-F5344CB8AC3E}">
        <p14:creationId xmlns="" xmlns:p14="http://schemas.microsoft.com/office/powerpoint/2010/main" val="2667393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Přímé osvětlení: Dva možné přístupy</a:t>
            </a:r>
            <a:endParaRPr lang="en-US" dirty="0"/>
          </a:p>
        </p:txBody>
      </p:sp>
      <p:sp>
        <p:nvSpPr>
          <p:cNvPr id="3" name="Content Placeholder 2"/>
          <p:cNvSpPr>
            <a:spLocks noGrp="1"/>
          </p:cNvSpPr>
          <p:nvPr>
            <p:ph idx="1"/>
          </p:nvPr>
        </p:nvSpPr>
        <p:spPr/>
        <p:txBody>
          <a:bodyPr/>
          <a:lstStyle/>
          <a:p>
            <a:endParaRPr lang="cs-CZ" b="1" dirty="0" smtClean="0"/>
          </a:p>
          <a:p>
            <a:endParaRPr lang="cs-CZ" b="1" dirty="0" smtClean="0"/>
          </a:p>
          <a:p>
            <a:pPr marL="457200" indent="-457200">
              <a:buFont typeface="+mj-lt"/>
              <a:buAutoNum type="arabicPeriod"/>
            </a:pPr>
            <a:r>
              <a:rPr lang="cs-CZ" b="1" dirty="0" smtClean="0"/>
              <a:t>Vzorkování BRDF</a:t>
            </a:r>
            <a:endParaRPr lang="en-US" b="1" dirty="0" smtClean="0"/>
          </a:p>
          <a:p>
            <a:pPr marL="457200" indent="-457200">
              <a:buFont typeface="+mj-lt"/>
              <a:buAutoNum type="arabicPeriod"/>
            </a:pPr>
            <a:endParaRPr lang="cs-CZ" b="1" dirty="0" smtClean="0"/>
          </a:p>
          <a:p>
            <a:pPr marL="457200" indent="-457200">
              <a:buFont typeface="+mj-lt"/>
              <a:buAutoNum type="arabicPeriod"/>
            </a:pPr>
            <a:r>
              <a:rPr lang="cs-CZ" b="1" dirty="0" smtClean="0"/>
              <a:t>Vzorkování plochy světel</a:t>
            </a:r>
            <a:endParaRPr lang="en-US" b="1" dirty="0"/>
          </a:p>
        </p:txBody>
      </p:sp>
      <p:sp>
        <p:nvSpPr>
          <p:cNvPr id="4" name="Footer Placeholder 3"/>
          <p:cNvSpPr>
            <a:spLocks noGrp="1"/>
          </p:cNvSpPr>
          <p:nvPr>
            <p:ph type="ftr" sz="quarter" idx="11"/>
          </p:nvPr>
        </p:nvSpPr>
        <p:spPr/>
        <p:txBody>
          <a:bodyPr/>
          <a:lstStyle/>
          <a:p>
            <a:pPr>
              <a:defRPr/>
            </a:pPr>
            <a:r>
              <a:rPr lang="en-US" altLang="en-US" smtClean="0"/>
              <a:t>PG III (NPGR010) - J. Křivánek 2012</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9</a:t>
            </a:fld>
            <a:endParaRPr lang="en-US" altLang="en-US"/>
          </a:p>
        </p:txBody>
      </p:sp>
    </p:spTree>
    <p:extLst>
      <p:ext uri="{BB962C8B-B14F-4D97-AF65-F5344CB8AC3E}">
        <p14:creationId xmlns="" xmlns:p14="http://schemas.microsoft.com/office/powerpoint/2010/main" val="2463298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Hran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rany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Hrany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Hrany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Hrany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Hrany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5668</TotalTime>
  <Words>2201</Words>
  <Application>Microsoft Office PowerPoint</Application>
  <PresentationFormat>Předvádění na obrazovce (4:3)</PresentationFormat>
  <Paragraphs>505</Paragraphs>
  <Slides>57</Slides>
  <Notes>2</Notes>
  <HiddenSlides>0</HiddenSlides>
  <MMClips>0</MMClips>
  <ScaleCrop>false</ScaleCrop>
  <HeadingPairs>
    <vt:vector size="6" baseType="variant">
      <vt:variant>
        <vt:lpstr>Motiv</vt:lpstr>
      </vt:variant>
      <vt:variant>
        <vt:i4>2</vt:i4>
      </vt:variant>
      <vt:variant>
        <vt:lpstr>Vložené servery OLE</vt:lpstr>
      </vt:variant>
      <vt:variant>
        <vt:i4>1</vt:i4>
      </vt:variant>
      <vt:variant>
        <vt:lpstr>Nadpisy snímků</vt:lpstr>
      </vt:variant>
      <vt:variant>
        <vt:i4>57</vt:i4>
      </vt:variant>
    </vt:vector>
  </HeadingPairs>
  <TitlesOfParts>
    <vt:vector size="60" baseType="lpstr">
      <vt:lpstr>Hrany</vt:lpstr>
      <vt:lpstr>Default Design</vt:lpstr>
      <vt:lpstr>Rovnice</vt:lpstr>
      <vt:lpstr>Počítačová grafika III –      Path tracing II</vt:lpstr>
      <vt:lpstr>Opakování</vt:lpstr>
      <vt:lpstr>Path Tracing – Implicitní osvětlení</vt:lpstr>
      <vt:lpstr>Multiple Importance Sampling</vt:lpstr>
      <vt:lpstr>Vyrovnaná heuristika (Balance heurist.)</vt:lpstr>
      <vt:lpstr>Výpočet přímého osvětlení pomocí MIS</vt:lpstr>
      <vt:lpstr>Problém: Najde path tracer světlo?</vt:lpstr>
      <vt:lpstr>Přímé osvětlení</vt:lpstr>
      <vt:lpstr>Přímé osvětlení: Dva možné přístupy</vt:lpstr>
      <vt:lpstr>Dvě vzorkovací techniky</vt:lpstr>
      <vt:lpstr>Přímé osvětlení: Vzorkování BRDF </vt:lpstr>
      <vt:lpstr>Přímé osvětlení: Vzorkování povrchu zdrojů světla </vt:lpstr>
      <vt:lpstr>Přímé osvětlení: Dva možné přístupy</vt:lpstr>
      <vt:lpstr>Přímé osvětlení: Dva možné přístupy</vt:lpstr>
      <vt:lpstr>Přímé osvětlení: Dva možné přístupy</vt:lpstr>
      <vt:lpstr>Jak zvolit váhy?</vt:lpstr>
      <vt:lpstr>Výpočet přímého osvětlení pomocí MIS</vt:lpstr>
      <vt:lpstr>Kombinace</vt:lpstr>
      <vt:lpstr>Dvě vzorkovací techniky</vt:lpstr>
      <vt:lpstr>Výpočet vah</vt:lpstr>
      <vt:lpstr>Hustoty pravděpodobnosti</vt:lpstr>
      <vt:lpstr>Příspěvky vzorkovacích technik</vt:lpstr>
      <vt:lpstr>Výpočet přímého osvětlení pomocí MIS v path traceru</vt:lpstr>
      <vt:lpstr>Použití MIS v path traceru</vt:lpstr>
      <vt:lpstr>Více zdrojů světla</vt:lpstr>
      <vt:lpstr>Generování vzorků z distribuce</vt:lpstr>
      <vt:lpstr>1D diskrétní náhodná veličina</vt:lpstr>
      <vt:lpstr>2D diskrétní náhodná veličina</vt:lpstr>
      <vt:lpstr>2D diskrétní náhodná veličina</vt:lpstr>
      <vt:lpstr>Vzorkování 1D spojité náhodné veličiny</vt:lpstr>
      <vt:lpstr>Vzorkování 1D spojité náhodné veličiny transformací  </vt:lpstr>
      <vt:lpstr>Kombinace vzorkování po částech s transformační metodou</vt:lpstr>
      <vt:lpstr>Vzorkování 1D spojité náhodné veličiny zamítací metodou</vt:lpstr>
      <vt:lpstr>Vzorkování 2D spojité náhodné veličiny</vt:lpstr>
      <vt:lpstr>Transformační vzorce</vt:lpstr>
      <vt:lpstr>Importance sampling Phongovy BRDF</vt:lpstr>
      <vt:lpstr>Fyzikálně věrohodná Phongova BRDF</vt:lpstr>
      <vt:lpstr>Výběr interakce</vt:lpstr>
      <vt:lpstr>Vzorkování difúzního odrazu</vt:lpstr>
      <vt:lpstr>sampleDiffuse()</vt:lpstr>
      <vt:lpstr>Vzorkování lesklého odrazu</vt:lpstr>
      <vt:lpstr>sampleSpecular()</vt:lpstr>
      <vt:lpstr>Alternativní strategie pro výběr komponenty BRDF</vt:lpstr>
      <vt:lpstr>Image-based lighting</vt:lpstr>
      <vt:lpstr>Image-based lighting</vt:lpstr>
      <vt:lpstr>Image-based lighting</vt:lpstr>
      <vt:lpstr>Point Light Source</vt:lpstr>
      <vt:lpstr>Snímek 48</vt:lpstr>
      <vt:lpstr>Snímek 49</vt:lpstr>
      <vt:lpstr>Snímek 50</vt:lpstr>
      <vt:lpstr>Snímek 51</vt:lpstr>
      <vt:lpstr>Mapping</vt:lpstr>
      <vt:lpstr>Mapping</vt:lpstr>
      <vt:lpstr>Mapping</vt:lpstr>
      <vt:lpstr>Sampling strategies</vt:lpstr>
      <vt:lpstr>Sampling strategies</vt:lpstr>
      <vt:lpstr>Vzorkování směrů podle mapy prostředí</vt:lpstr>
    </vt:vector>
  </TitlesOfParts>
  <Company>CTU Prague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Sledování cest II - Počítačová grafika III (NPGR010)</dc:title>
  <dc:creator>Jaroslav Křivánek</dc:creator>
  <cp:lastModifiedBy>Jaroslav Křivánek</cp:lastModifiedBy>
  <cp:revision>3616</cp:revision>
  <dcterms:created xsi:type="dcterms:W3CDTF">2006-11-17T09:10:54Z</dcterms:created>
  <dcterms:modified xsi:type="dcterms:W3CDTF">2012-11-28T10:24:23Z</dcterms:modified>
</cp:coreProperties>
</file>